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3" r:id="rId4"/>
  </p:sldMasterIdLst>
  <p:notesMasterIdLst>
    <p:notesMasterId r:id="rId27"/>
  </p:notesMasterIdLst>
  <p:handoutMasterIdLst>
    <p:handoutMasterId r:id="rId28"/>
  </p:handoutMasterIdLst>
  <p:sldIdLst>
    <p:sldId id="1120" r:id="rId5"/>
    <p:sldId id="1122" r:id="rId6"/>
    <p:sldId id="1139" r:id="rId7"/>
    <p:sldId id="1140" r:id="rId8"/>
    <p:sldId id="1141" r:id="rId9"/>
    <p:sldId id="1142" r:id="rId10"/>
    <p:sldId id="1144" r:id="rId11"/>
    <p:sldId id="1143" r:id="rId12"/>
    <p:sldId id="1147" r:id="rId13"/>
    <p:sldId id="1149" r:id="rId14"/>
    <p:sldId id="1148" r:id="rId15"/>
    <p:sldId id="1123" r:id="rId16"/>
    <p:sldId id="1130" r:id="rId17"/>
    <p:sldId id="1131" r:id="rId18"/>
    <p:sldId id="1132" r:id="rId19"/>
    <p:sldId id="1133" r:id="rId20"/>
    <p:sldId id="1134" r:id="rId21"/>
    <p:sldId id="1136" r:id="rId22"/>
    <p:sldId id="1137" r:id="rId23"/>
    <p:sldId id="1138" r:id="rId24"/>
    <p:sldId id="1145" r:id="rId25"/>
    <p:sldId id="1129" r:id="rId26"/>
  </p:sldIdLst>
  <p:sldSz cx="10082213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1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BA8"/>
    <a:srgbClr val="00A5FA"/>
    <a:srgbClr val="B2C0E5"/>
    <a:srgbClr val="C0DCF5"/>
    <a:srgbClr val="D8E5AE"/>
    <a:srgbClr val="F5F2AA"/>
    <a:srgbClr val="FB56F6"/>
    <a:srgbClr val="14B3D1"/>
    <a:srgbClr val="84BF58"/>
    <a:srgbClr val="EA67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239B7-679D-439C-9AAD-FC01E79015AB}" v="24" dt="2022-06-28T11:08:18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/>
    <p:restoredTop sz="81719" autoAdjust="0"/>
  </p:normalViewPr>
  <p:slideViewPr>
    <p:cSldViewPr snapToGrid="0">
      <p:cViewPr varScale="1">
        <p:scale>
          <a:sx n="61" d="100"/>
          <a:sy n="61" d="100"/>
        </p:scale>
        <p:origin x="1939" y="53"/>
      </p:cViewPr>
      <p:guideLst>
        <p:guide orient="horz" pos="2381"/>
        <p:guide pos="31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Buess" userId="578e02158c832d3f" providerId="LiveId" clId="{F5C239B7-679D-439C-9AAD-FC01E79015AB}"/>
    <pc:docChg chg="custSel modSld">
      <pc:chgData name="Tobias Buess" userId="578e02158c832d3f" providerId="LiveId" clId="{F5C239B7-679D-439C-9AAD-FC01E79015AB}" dt="2022-06-28T11:08:18.682" v="52" actId="20577"/>
      <pc:docMkLst>
        <pc:docMk/>
      </pc:docMkLst>
      <pc:sldChg chg="modSp mod">
        <pc:chgData name="Tobias Buess" userId="578e02158c832d3f" providerId="LiveId" clId="{F5C239B7-679D-439C-9AAD-FC01E79015AB}" dt="2022-06-28T11:05:47.063" v="21" actId="255"/>
        <pc:sldMkLst>
          <pc:docMk/>
          <pc:sldMk cId="3091093692" sldId="1120"/>
        </pc:sldMkLst>
        <pc:spChg chg="mod">
          <ac:chgData name="Tobias Buess" userId="578e02158c832d3f" providerId="LiveId" clId="{F5C239B7-679D-439C-9AAD-FC01E79015AB}" dt="2022-06-28T11:05:47.063" v="21" actId="255"/>
          <ac:spMkLst>
            <pc:docMk/>
            <pc:sldMk cId="3091093692" sldId="1120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5:57.348" v="22" actId="255"/>
        <pc:sldMkLst>
          <pc:docMk/>
          <pc:sldMk cId="3228619078" sldId="1122"/>
        </pc:sldMkLst>
        <pc:spChg chg="mod">
          <ac:chgData name="Tobias Buess" userId="578e02158c832d3f" providerId="LiveId" clId="{F5C239B7-679D-439C-9AAD-FC01E79015AB}" dt="2022-06-28T11:05:57.348" v="22" actId="255"/>
          <ac:spMkLst>
            <pc:docMk/>
            <pc:sldMk cId="3228619078" sldId="1122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03.694" v="23" actId="255"/>
        <pc:sldMkLst>
          <pc:docMk/>
          <pc:sldMk cId="2127608118" sldId="1139"/>
        </pc:sldMkLst>
        <pc:spChg chg="mod">
          <ac:chgData name="Tobias Buess" userId="578e02158c832d3f" providerId="LiveId" clId="{F5C239B7-679D-439C-9AAD-FC01E79015AB}" dt="2022-06-28T11:06:03.694" v="23" actId="255"/>
          <ac:spMkLst>
            <pc:docMk/>
            <pc:sldMk cId="2127608118" sldId="1139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07.548" v="24" actId="255"/>
        <pc:sldMkLst>
          <pc:docMk/>
          <pc:sldMk cId="2864283210" sldId="1140"/>
        </pc:sldMkLst>
        <pc:spChg chg="mod">
          <ac:chgData name="Tobias Buess" userId="578e02158c832d3f" providerId="LiveId" clId="{F5C239B7-679D-439C-9AAD-FC01E79015AB}" dt="2022-06-28T11:06:07.548" v="24" actId="255"/>
          <ac:spMkLst>
            <pc:docMk/>
            <pc:sldMk cId="2864283210" sldId="1140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13.444" v="25" actId="255"/>
        <pc:sldMkLst>
          <pc:docMk/>
          <pc:sldMk cId="693771823" sldId="1141"/>
        </pc:sldMkLst>
        <pc:spChg chg="mod">
          <ac:chgData name="Tobias Buess" userId="578e02158c832d3f" providerId="LiveId" clId="{F5C239B7-679D-439C-9AAD-FC01E79015AB}" dt="2022-06-28T11:06:13.444" v="25" actId="255"/>
          <ac:spMkLst>
            <pc:docMk/>
            <pc:sldMk cId="693771823" sldId="1141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17.701" v="26" actId="255"/>
        <pc:sldMkLst>
          <pc:docMk/>
          <pc:sldMk cId="3794641180" sldId="1142"/>
        </pc:sldMkLst>
        <pc:spChg chg="mod">
          <ac:chgData name="Tobias Buess" userId="578e02158c832d3f" providerId="LiveId" clId="{F5C239B7-679D-439C-9AAD-FC01E79015AB}" dt="2022-06-28T11:06:17.701" v="26" actId="255"/>
          <ac:spMkLst>
            <pc:docMk/>
            <pc:sldMk cId="3794641180" sldId="1142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29.951" v="28" actId="255"/>
        <pc:sldMkLst>
          <pc:docMk/>
          <pc:sldMk cId="2325285733" sldId="1143"/>
        </pc:sldMkLst>
        <pc:spChg chg="mod">
          <ac:chgData name="Tobias Buess" userId="578e02158c832d3f" providerId="LiveId" clId="{F5C239B7-679D-439C-9AAD-FC01E79015AB}" dt="2022-06-28T11:06:29.951" v="28" actId="255"/>
          <ac:spMkLst>
            <pc:docMk/>
            <pc:sldMk cId="2325285733" sldId="1143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6:25.269" v="27" actId="255"/>
        <pc:sldMkLst>
          <pc:docMk/>
          <pc:sldMk cId="4136388877" sldId="1144"/>
        </pc:sldMkLst>
        <pc:spChg chg="mod">
          <ac:chgData name="Tobias Buess" userId="578e02158c832d3f" providerId="LiveId" clId="{F5C239B7-679D-439C-9AAD-FC01E79015AB}" dt="2022-06-28T11:06:25.269" v="27" actId="255"/>
          <ac:spMkLst>
            <pc:docMk/>
            <pc:sldMk cId="4136388877" sldId="1144"/>
            <ac:spMk id="5" creationId="{4207E4B7-65DB-ED42-8BDA-E4438BAF4A2A}"/>
          </ac:spMkLst>
        </pc:spChg>
      </pc:sldChg>
      <pc:sldChg chg="modSp mod">
        <pc:chgData name="Tobias Buess" userId="578e02158c832d3f" providerId="LiveId" clId="{F5C239B7-679D-439C-9AAD-FC01E79015AB}" dt="2022-06-28T11:04:01.248" v="18" actId="20577"/>
        <pc:sldMkLst>
          <pc:docMk/>
          <pc:sldMk cId="420330688" sldId="1145"/>
        </pc:sldMkLst>
        <pc:spChg chg="mod">
          <ac:chgData name="Tobias Buess" userId="578e02158c832d3f" providerId="LiveId" clId="{F5C239B7-679D-439C-9AAD-FC01E79015AB}" dt="2022-06-28T11:04:01.248" v="18" actId="20577"/>
          <ac:spMkLst>
            <pc:docMk/>
            <pc:sldMk cId="420330688" sldId="1145"/>
            <ac:spMk id="6" creationId="{40801849-D7F4-4590-0FFA-3FC4888D18A7}"/>
          </ac:spMkLst>
        </pc:spChg>
      </pc:sldChg>
      <pc:sldChg chg="modSp mod modAnim">
        <pc:chgData name="Tobias Buess" userId="578e02158c832d3f" providerId="LiveId" clId="{F5C239B7-679D-439C-9AAD-FC01E79015AB}" dt="2022-06-28T11:08:18.682" v="52" actId="20577"/>
        <pc:sldMkLst>
          <pc:docMk/>
          <pc:sldMk cId="3474594582" sldId="1147"/>
        </pc:sldMkLst>
        <pc:spChg chg="mod">
          <ac:chgData name="Tobias Buess" userId="578e02158c832d3f" providerId="LiveId" clId="{F5C239B7-679D-439C-9AAD-FC01E79015AB}" dt="2022-06-28T11:06:38.216" v="30" actId="14100"/>
          <ac:spMkLst>
            <pc:docMk/>
            <pc:sldMk cId="3474594582" sldId="1147"/>
            <ac:spMk id="5" creationId="{4207E4B7-65DB-ED42-8BDA-E4438BAF4A2A}"/>
          </ac:spMkLst>
        </pc:spChg>
        <pc:spChg chg="mod">
          <ac:chgData name="Tobias Buess" userId="578e02158c832d3f" providerId="LiveId" clId="{F5C239B7-679D-439C-9AAD-FC01E79015AB}" dt="2022-06-28T11:08:18.682" v="52" actId="20577"/>
          <ac:spMkLst>
            <pc:docMk/>
            <pc:sldMk cId="3474594582" sldId="1147"/>
            <ac:spMk id="25" creationId="{22437EB2-3481-7C2A-8DD4-F65684A913F3}"/>
          </ac:spMkLst>
        </pc:spChg>
        <pc:spChg chg="mod">
          <ac:chgData name="Tobias Buess" userId="578e02158c832d3f" providerId="LiveId" clId="{F5C239B7-679D-439C-9AAD-FC01E79015AB}" dt="2022-06-28T11:07:59.073" v="46" actId="13926"/>
          <ac:spMkLst>
            <pc:docMk/>
            <pc:sldMk cId="3474594582" sldId="1147"/>
            <ac:spMk id="26" creationId="{80E687B6-65D7-9455-95BD-49D007E2D574}"/>
          </ac:spMkLst>
        </pc:spChg>
        <pc:spChg chg="mod">
          <ac:chgData name="Tobias Buess" userId="578e02158c832d3f" providerId="LiveId" clId="{F5C239B7-679D-439C-9AAD-FC01E79015AB}" dt="2022-06-28T11:06:40.260" v="31" actId="1076"/>
          <ac:spMkLst>
            <pc:docMk/>
            <pc:sldMk cId="3474594582" sldId="1147"/>
            <ac:spMk id="71" creationId="{F758E10D-2A4C-3A10-C1A8-58A539A95DB7}"/>
          </ac:spMkLst>
        </pc:spChg>
      </pc:sldChg>
      <pc:sldChg chg="addSp delSp modSp mod">
        <pc:chgData name="Tobias Buess" userId="578e02158c832d3f" providerId="LiveId" clId="{F5C239B7-679D-439C-9AAD-FC01E79015AB}" dt="2022-06-28T10:35:22.673" v="15" actId="1076"/>
        <pc:sldMkLst>
          <pc:docMk/>
          <pc:sldMk cId="2343523284" sldId="1148"/>
        </pc:sldMkLst>
        <pc:picChg chg="add mod modCrop">
          <ac:chgData name="Tobias Buess" userId="578e02158c832d3f" providerId="LiveId" clId="{F5C239B7-679D-439C-9AAD-FC01E79015AB}" dt="2022-06-28T10:35:22.673" v="15" actId="1076"/>
          <ac:picMkLst>
            <pc:docMk/>
            <pc:sldMk cId="2343523284" sldId="1148"/>
            <ac:picMk id="8" creationId="{342964F9-5B1A-E7EC-54DE-99F35365E291}"/>
          </ac:picMkLst>
        </pc:picChg>
        <pc:picChg chg="del">
          <ac:chgData name="Tobias Buess" userId="578e02158c832d3f" providerId="LiveId" clId="{F5C239B7-679D-439C-9AAD-FC01E79015AB}" dt="2022-06-28T10:34:16.023" v="0" actId="478"/>
          <ac:picMkLst>
            <pc:docMk/>
            <pc:sldMk cId="2343523284" sldId="1148"/>
            <ac:picMk id="9" creationId="{B3DBD975-6BCE-397C-C176-BF75B4F0AE7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dirty="0"/>
              <a:t>In den folgenden rund 30 Minuten möchten wir euch mehr über unsere </a:t>
            </a:r>
            <a:r>
              <a:rPr lang="de-CH" dirty="0" err="1"/>
              <a:t>Challange</a:t>
            </a:r>
            <a:r>
              <a:rPr lang="de-CH" dirty="0"/>
              <a:t> Smart Classroom erzählen. </a:t>
            </a:r>
          </a:p>
          <a:p>
            <a:pPr lvl="0"/>
            <a:r>
              <a:rPr lang="de-CH" dirty="0"/>
              <a:t>In den letzten Monaten programmierten wir mehrere Mikrokontroller und statteten diese mit diversen Sensoren aus.</a:t>
            </a:r>
          </a:p>
          <a:p>
            <a:pPr lvl="0"/>
            <a:r>
              <a:rPr lang="de-CH" dirty="0"/>
              <a:t>Anschliessend erhoben wir Luftqualitätsdaten in einem Klassenzimmer einer 3. Klasse. </a:t>
            </a:r>
          </a:p>
          <a:p>
            <a:pPr lvl="0"/>
            <a:r>
              <a:rPr lang="de-CH" dirty="0"/>
              <a:t>Diese Daten wurden anschliessend von uns ausgewertet und diese Ergebnisse wurden in einem Bericht präsentiert.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599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dirty="0"/>
              <a:t>Unser Auftrag war es mittels Mikrokontroller und Sensoren Luftqualitätsdaten zu erheben. Diese sollten anschliessend automatisiert an ein Datenbank-Backend gesendet werden.</a:t>
            </a:r>
          </a:p>
          <a:p>
            <a:pPr lvl="0"/>
            <a:r>
              <a:rPr lang="de-CH" dirty="0"/>
              <a:t>Mittels eines Warnsystems mussten Ausfälle innert 24 Stunden erkannt werden. Des Weiteren sollten die Mikrokontroller, sowie die Sensoren mit Gehäusen geschützt werden.</a:t>
            </a:r>
          </a:p>
          <a:p>
            <a:pPr lvl="0"/>
            <a:r>
              <a:rPr lang="de-CH" dirty="0"/>
              <a:t>Anschliessend sollten die Daten aufbereitet und mittels Analyse bestimmte Forschungsfragen beantwortet werden.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253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dirty="0"/>
              <a:t>Unsere Messungen wurden im Gotthelf Schulhaus in Basel in einem Klassenzimmer einer 3. Klasse durchgeführt.</a:t>
            </a:r>
          </a:p>
          <a:p>
            <a:pPr lvl="0"/>
            <a:r>
              <a:rPr lang="de-CH" dirty="0"/>
              <a:t>Das Klassenzimmer ist rund 200 </a:t>
            </a:r>
            <a:r>
              <a:rPr lang="de-CH" dirty="0" err="1"/>
              <a:t>Qubikmeter</a:t>
            </a:r>
            <a:r>
              <a:rPr lang="de-CH" dirty="0"/>
              <a:t> gross und kann mittels 5 Fenster belüftet werden.</a:t>
            </a:r>
          </a:p>
          <a:p>
            <a:pPr lvl="0"/>
            <a:r>
              <a:rPr lang="de-CH" dirty="0"/>
              <a:t>Von den 5 Fenstern können 3 ganz geöffnet und 2 weitere nur gekippt werden. Das Klassenzimmer verfügt über keine Lüftung.</a:t>
            </a:r>
          </a:p>
          <a:p>
            <a:pPr lvl="0"/>
            <a:r>
              <a:rPr lang="de-CH" dirty="0"/>
              <a:t>Was unser ausschlaggebender Punkt für die Wahl der Örtlichkeit war. Zudem wurde das Klassenzimmer von unterschiedlichen Anzahl Personen belegt,</a:t>
            </a:r>
          </a:p>
          <a:p>
            <a:pPr lvl="0"/>
            <a:r>
              <a:rPr lang="de-CH" dirty="0"/>
              <a:t>So konnten viele verschiedene Szenarien mit unterschiedlicher Personenbelegung und Fensterstellungen untersucht werden.</a:t>
            </a:r>
          </a:p>
          <a:p>
            <a:pPr lvl="0"/>
            <a:r>
              <a:rPr lang="de-CH" dirty="0"/>
              <a:t>Die Luftqualität wurde an drei verschiedenen Standorten gemessen. Dies einerseits um bei einem Ausfall weiterhin Daten sammeln zu können und zudem verschiedene Orte im Klassenzimmer zu untersuchen.</a:t>
            </a:r>
          </a:p>
          <a:p>
            <a:pPr lvl="0"/>
            <a:r>
              <a:rPr lang="de-CH" dirty="0"/>
              <a:t>Des Weiteren wurde uns einen Wifi-Zugang von der Schule zur Verfügung gestellt.</a:t>
            </a:r>
          </a:p>
          <a:p>
            <a:pPr lvl="0"/>
            <a:r>
              <a:rPr lang="de-CH" dirty="0"/>
              <a:t>Die Personenbelegungen wurden jeweils manuell von den Lehrpersonen erfasst und konnten bei genaueren Untersuchungen mit dem Stundenplan abgeglichen werden.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48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dirty="0"/>
              <a:t>Um Ausfälle wegen ausgesteckten oder losen Kabel zu vermeiden entschlossen wir uns für eine Kabellose Datenübertragung via Bluetooth Low Energie, sowie Lithium-Polymer Akkus für die Stromversorgung.</a:t>
            </a:r>
          </a:p>
          <a:p>
            <a:pPr lvl="0"/>
            <a:r>
              <a:rPr lang="de-CH" dirty="0"/>
              <a:t>Lediglich der Master ein Raspberry </a:t>
            </a:r>
            <a:r>
              <a:rPr lang="de-CH" dirty="0" err="1"/>
              <a:t>Pie</a:t>
            </a:r>
            <a:r>
              <a:rPr lang="de-CH" dirty="0"/>
              <a:t> Zero wurde ans Stromnetz geschlossen.</a:t>
            </a:r>
          </a:p>
          <a:p>
            <a:pPr lvl="0"/>
            <a:r>
              <a:rPr lang="de-CH" dirty="0"/>
              <a:t>Zudem wurden die Fensterstellungen mittels Magnetsensoren gemessen. Hierfür wurden die 5 Magnetsensoren an einen </a:t>
            </a:r>
            <a:r>
              <a:rPr lang="de-CH" dirty="0" err="1"/>
              <a:t>Feather</a:t>
            </a:r>
            <a:r>
              <a:rPr lang="de-CH" dirty="0"/>
              <a:t>-Mikrokontroller angeschlossen.</a:t>
            </a:r>
          </a:p>
          <a:p>
            <a:pPr lvl="0"/>
            <a:r>
              <a:rPr lang="de-CH" dirty="0"/>
              <a:t>Die Verkabelung wurde dabei mittels Kabelkanälen </a:t>
            </a:r>
            <a:r>
              <a:rPr lang="de-CH" dirty="0" err="1"/>
              <a:t>geschütz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93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dirty="0"/>
              <a:t>Die Gehäuse wurden mit Free-CAD konstruiert und anschliessend mit einem FDM sowie einem SLA 3D-Drucker erstellt. </a:t>
            </a:r>
            <a:endParaRPr lang="de-CH" dirty="0">
              <a:solidFill>
                <a:srgbClr val="FF0000"/>
              </a:solidFill>
            </a:endParaRPr>
          </a:p>
          <a:p>
            <a:pPr lvl="0"/>
            <a:r>
              <a:rPr lang="de-CH" dirty="0"/>
              <a:t>Die Microcontroller wurden mittels schwachem doppelseitigem Klebeband im Gehäuse leicht fixiert.</a:t>
            </a:r>
          </a:p>
          <a:p>
            <a:pPr lvl="0"/>
            <a:r>
              <a:rPr lang="de-CH" dirty="0"/>
              <a:t>Die Sensoren wurden auf dem Deckel ebenfalls mittels Klebeband fixiert. </a:t>
            </a:r>
          </a:p>
          <a:p>
            <a:pPr lvl="0"/>
            <a:r>
              <a:rPr lang="de-CH" dirty="0"/>
              <a:t>Durch diverse Lüftungsschlitze wurde eine ausreichende Wärmeabfuhr sichergestellt. </a:t>
            </a:r>
          </a:p>
          <a:p>
            <a:pPr lvl="0"/>
            <a:r>
              <a:rPr lang="de-CH" dirty="0"/>
              <a:t>Den Lithium-Polymer Akku konnte durch den eingeschobenen Deckel sicher verstaut, jedoch auch einfach getauscht werden.</a:t>
            </a:r>
          </a:p>
          <a:p>
            <a:pPr lvl="0"/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7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81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70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695997" y="1978025"/>
            <a:ext cx="8687227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451"/>
              <a:t>Untertitel der Präsentation</a:t>
            </a:r>
            <a:endParaRPr lang="de-CH" sz="2451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 der Präsentation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398651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98332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8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8332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98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697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695819" cy="3081600"/>
          </a:xfrm>
          <a:solidFill>
            <a:srgbClr val="FFFF00"/>
          </a:solidFill>
        </p:spPr>
        <p:txBody>
          <a:bodyPr/>
          <a:lstStyle>
            <a:lvl5pPr marL="1180892" indent="0">
              <a:buNone/>
              <a:defRPr/>
            </a:lvl5pPr>
          </a:lstStyle>
          <a:p>
            <a:pPr lvl="4"/>
            <a:r>
              <a:rPr lang="de-CH"/>
              <a:t> </a:t>
            </a:r>
          </a:p>
        </p:txBody>
      </p:sp>
      <p:pic>
        <p:nvPicPr>
          <p:cNvPr id="7" name="Grafik 6" descr="FHNW_HT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4499" y="1509713"/>
            <a:ext cx="8687227" cy="361950"/>
          </a:xfrm>
        </p:spPr>
        <p:txBody>
          <a:bodyPr/>
          <a:lstStyle>
            <a:lvl1pPr>
              <a:defRPr sz="1886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95997" y="2197100"/>
            <a:ext cx="8687227" cy="4464050"/>
          </a:xfrm>
        </p:spPr>
        <p:txBody>
          <a:bodyPr/>
          <a:lstStyle>
            <a:lvl1pPr>
              <a:spcBef>
                <a:spcPts val="1131"/>
              </a:spcBef>
              <a:defRPr sz="1886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B0B7B1-7F9E-44E6-8543-140B27F3BBF6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95818" y="2843999"/>
            <a:ext cx="8692649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198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95819" y="1508399"/>
            <a:ext cx="8685860" cy="1119600"/>
          </a:xfrm>
        </p:spPr>
        <p:txBody>
          <a:bodyPr/>
          <a:lstStyle>
            <a:lvl1pPr>
              <a:spcBef>
                <a:spcPts val="849"/>
              </a:spcBef>
              <a:defRPr sz="1603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8E427A-9BD4-4A47-A671-CA94BA10FC52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95818" y="1512000"/>
            <a:ext cx="8692649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198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95997" y="6476400"/>
            <a:ext cx="8685860" cy="720000"/>
          </a:xfrm>
        </p:spPr>
        <p:txBody>
          <a:bodyPr/>
          <a:lstStyle>
            <a:lvl1pPr>
              <a:spcBef>
                <a:spcPts val="754"/>
              </a:spcBef>
              <a:defRPr sz="1414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7D31B9-878C-46A5-9D4B-DDE2F80ACD24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5177313" y="1509713"/>
            <a:ext cx="4204414" cy="361950"/>
          </a:xfrm>
        </p:spPr>
        <p:txBody>
          <a:bodyPr/>
          <a:lstStyle>
            <a:lvl1pPr>
              <a:defRPr sz="1886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5177313" y="2197100"/>
            <a:ext cx="4205911" cy="4464050"/>
          </a:xfrm>
        </p:spPr>
        <p:txBody>
          <a:bodyPr/>
          <a:lstStyle>
            <a:lvl1pPr>
              <a:spcBef>
                <a:spcPts val="1131"/>
              </a:spcBef>
              <a:defRPr sz="1886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95819" y="1512000"/>
            <a:ext cx="4212252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1980" b="0" baseline="0"/>
            </a:lvl1pPr>
          </a:lstStyle>
          <a:p>
            <a:pPr lvl="0"/>
            <a:r>
              <a:rPr lang="de-CH" sz="1886" b="0"/>
              <a:t>Durch Bild oder Grafik ersetzen (Grösse und Position beibehalten)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4499" y="1509713"/>
            <a:ext cx="8687227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5997" y="2197101"/>
            <a:ext cx="8687227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751750" y="7197725"/>
            <a:ext cx="81573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83329">
              <a:defRPr sz="1131"/>
            </a:lvl1pPr>
          </a:lstStyle>
          <a:p>
            <a:fld id="{7177E68C-6167-4437-9E48-D23688EFD255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4500" y="7197725"/>
            <a:ext cx="705725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83329">
              <a:defRPr sz="1131"/>
            </a:lvl1pPr>
          </a:lstStyle>
          <a:p>
            <a:r>
              <a:rPr lang="de-CH">
                <a:solidFill>
                  <a:srgbClr val="000000"/>
                </a:solidFill>
              </a:rPr>
              <a:t>Institut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67486" y="7197725"/>
            <a:ext cx="81424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983329">
              <a:defRPr sz="1131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695997" y="7161213"/>
            <a:ext cx="868722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980">
              <a:solidFill>
                <a:srgbClr val="000000"/>
              </a:solidFill>
            </a:endParaRPr>
          </a:p>
        </p:txBody>
      </p:sp>
      <p:pic>
        <p:nvPicPr>
          <p:cNvPr id="9" name="Grafik 8" descr="FHNW_HT_10mm"/>
          <p:cNvPicPr/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</p:sldLayoutIdLst>
  <p:hf hdr="0"/>
  <p:txStyles>
    <p:titleStyle>
      <a:lvl1pPr algn="l" defTabSz="983329" rtl="0" eaLnBrk="1" fontAlgn="base" hangingPunct="1">
        <a:spcBef>
          <a:spcPct val="0"/>
        </a:spcBef>
        <a:spcAft>
          <a:spcPct val="0"/>
        </a:spcAft>
        <a:defRPr sz="3394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2pPr>
      <a:lvl3pPr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3pPr>
      <a:lvl4pPr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4pPr>
      <a:lvl5pPr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5pPr>
      <a:lvl6pPr marL="431048"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6pPr>
      <a:lvl7pPr marL="862096"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7pPr>
      <a:lvl8pPr marL="1293144"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8pPr>
      <a:lvl9pPr marL="1724193" algn="l" defTabSz="983329" rtl="0" eaLnBrk="1" fontAlgn="base" hangingPunct="1">
        <a:spcBef>
          <a:spcPct val="0"/>
        </a:spcBef>
        <a:spcAft>
          <a:spcPct val="0"/>
        </a:spcAft>
        <a:defRPr sz="1886" b="1">
          <a:solidFill>
            <a:schemeClr val="tx2"/>
          </a:solidFill>
          <a:latin typeface="Arial" charset="0"/>
        </a:defRPr>
      </a:lvl9pPr>
    </p:titleStyle>
    <p:bodyStyle>
      <a:lvl1pPr algn="l" defTabSz="983329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451" b="1">
          <a:solidFill>
            <a:schemeClr val="tx1"/>
          </a:solidFill>
          <a:latin typeface="+mn-lt"/>
          <a:ea typeface="+mn-ea"/>
          <a:cs typeface="+mn-cs"/>
        </a:defRPr>
      </a:lvl1pPr>
      <a:lvl2pPr marL="332266" indent="-161643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2pPr>
      <a:lvl3pPr marL="672017" indent="-16014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3pPr>
      <a:lvl4pPr marL="1011766" indent="-170623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4pPr>
      <a:lvl5pPr marL="1350019" indent="-16912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5pPr>
      <a:lvl6pPr marL="1781067" indent="-16912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6pPr>
      <a:lvl7pPr marL="2212115" indent="-16912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7pPr>
      <a:lvl8pPr marL="2643163" indent="-16912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8pPr>
      <a:lvl9pPr marL="3074212" indent="-169127" algn="l" defTabSz="983329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1886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31048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2pPr>
      <a:lvl3pPr marL="862096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3pPr>
      <a:lvl4pPr marL="1293144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724193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155241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586289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017337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448385" algn="l" defTabSz="862096" rtl="0" eaLnBrk="1" latinLnBrk="0" hangingPunct="1">
        <a:defRPr sz="16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330811"/>
            <a:ext cx="8687227" cy="829296"/>
          </a:xfrm>
        </p:spPr>
        <p:txBody>
          <a:bodyPr/>
          <a:lstStyle/>
          <a:p>
            <a:r>
              <a:rPr lang="de-DE" sz="3600" dirty="0" err="1"/>
              <a:t>Smartclassroom</a:t>
            </a:r>
            <a:endParaRPr lang="de-DE" sz="3600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3483800-A3BA-B51F-AC3E-A8374CAC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pic>
        <p:nvPicPr>
          <p:cNvPr id="6" name="Grafik 5" descr="Ein Bild, das Text, drinnen, Wand, Küche enthält.&#10;&#10;Automatisch generierte Beschreibung">
            <a:extLst>
              <a:ext uri="{FF2B5EF4-FFF2-40B4-BE49-F238E27FC236}">
                <a16:creationId xmlns:a16="http://schemas.microsoft.com/office/drawing/2014/main" id="{B69AC7E7-2D33-4158-514D-2DFE2B7B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49"/>
          <a:stretch>
            <a:fillRect/>
          </a:stretch>
        </p:blipFill>
        <p:spPr>
          <a:xfrm>
            <a:off x="1731363" y="2160107"/>
            <a:ext cx="6613498" cy="433742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9109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BF0CA1E-21C7-89BA-9060-23A5E0947870}"/>
              </a:ext>
            </a:extLst>
          </p:cNvPr>
          <p:cNvSpPr/>
          <p:nvPr/>
        </p:nvSpPr>
        <p:spPr>
          <a:xfrm>
            <a:off x="1524572" y="2228244"/>
            <a:ext cx="1313688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Device 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FAA0850-B2FA-336A-CD60-1A7B10636B8E}"/>
              </a:ext>
            </a:extLst>
          </p:cNvPr>
          <p:cNvSpPr/>
          <p:nvPr/>
        </p:nvSpPr>
        <p:spPr>
          <a:xfrm>
            <a:off x="4046220" y="2230575"/>
            <a:ext cx="1313688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Device 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676A08B-A264-BA69-5553-DC9A33C910FC}"/>
              </a:ext>
            </a:extLst>
          </p:cNvPr>
          <p:cNvSpPr/>
          <p:nvPr/>
        </p:nvSpPr>
        <p:spPr>
          <a:xfrm>
            <a:off x="6576597" y="2230575"/>
            <a:ext cx="1236718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Device 3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28B5A10-D7CB-5A2F-B97A-157740B18DF2}"/>
              </a:ext>
            </a:extLst>
          </p:cNvPr>
          <p:cNvSpPr/>
          <p:nvPr/>
        </p:nvSpPr>
        <p:spPr>
          <a:xfrm>
            <a:off x="4021163" y="5376086"/>
            <a:ext cx="1313683" cy="61930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Master</a:t>
            </a:r>
          </a:p>
        </p:txBody>
      </p:sp>
      <p:pic>
        <p:nvPicPr>
          <p:cNvPr id="47" name="Grafik 46" descr="Winkegeste mit einfarbiger Füllung">
            <a:extLst>
              <a:ext uri="{FF2B5EF4-FFF2-40B4-BE49-F238E27FC236}">
                <a16:creationId xmlns:a16="http://schemas.microsoft.com/office/drawing/2014/main" id="{418DF243-7B47-FD80-882C-399A27F21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4411" y="2771391"/>
            <a:ext cx="383096" cy="383096"/>
          </a:xfrm>
          <a:prstGeom prst="rect">
            <a:avLst/>
          </a:prstGeom>
        </p:spPr>
      </p:pic>
      <p:pic>
        <p:nvPicPr>
          <p:cNvPr id="48" name="Grafik 47" descr="Winkegeste mit einfarbiger Füllung">
            <a:extLst>
              <a:ext uri="{FF2B5EF4-FFF2-40B4-BE49-F238E27FC236}">
                <a16:creationId xmlns:a16="http://schemas.microsoft.com/office/drawing/2014/main" id="{9D387F5B-04BA-7633-2994-B5FC9816E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963" y="2771391"/>
            <a:ext cx="383096" cy="383096"/>
          </a:xfrm>
          <a:prstGeom prst="rect">
            <a:avLst/>
          </a:prstGeom>
        </p:spPr>
      </p:pic>
      <p:pic>
        <p:nvPicPr>
          <p:cNvPr id="49" name="Grafik 48" descr="Winkegeste mit einfarbiger Füllung">
            <a:extLst>
              <a:ext uri="{FF2B5EF4-FFF2-40B4-BE49-F238E27FC236}">
                <a16:creationId xmlns:a16="http://schemas.microsoft.com/office/drawing/2014/main" id="{601132D7-2ACE-4232-0EA9-E52CA8065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6436" y="2771594"/>
            <a:ext cx="383096" cy="383096"/>
          </a:xfrm>
          <a:prstGeom prst="rect">
            <a:avLst/>
          </a:prstGeom>
        </p:spPr>
      </p:pic>
      <p:pic>
        <p:nvPicPr>
          <p:cNvPr id="50" name="Grafik 49" descr="Kopf mit Zahnrädern mit einfarbiger Füllung">
            <a:extLst>
              <a:ext uri="{FF2B5EF4-FFF2-40B4-BE49-F238E27FC236}">
                <a16:creationId xmlns:a16="http://schemas.microsoft.com/office/drawing/2014/main" id="{74807EB2-FA59-1123-DA67-8E8403A0E9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6642" y="4757429"/>
            <a:ext cx="609600" cy="609600"/>
          </a:xfrm>
          <a:prstGeom prst="rect">
            <a:avLst/>
          </a:prstGeom>
        </p:spPr>
      </p:pic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87B5E46-91F9-807C-949B-B8486EDD4D0A}"/>
              </a:ext>
            </a:extLst>
          </p:cNvPr>
          <p:cNvCxnSpPr>
            <a:cxnSpLocks/>
          </p:cNvCxnSpPr>
          <p:nvPr/>
        </p:nvCxnSpPr>
        <p:spPr>
          <a:xfrm flipH="1" flipV="1">
            <a:off x="2181416" y="3262257"/>
            <a:ext cx="1786604" cy="20683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88973E0F-6FAF-09E2-89A5-2026EDEDE092}"/>
              </a:ext>
            </a:extLst>
          </p:cNvPr>
          <p:cNvSpPr txBox="1"/>
          <p:nvPr/>
        </p:nvSpPr>
        <p:spPr>
          <a:xfrm rot="3018171">
            <a:off x="2488631" y="3873326"/>
            <a:ext cx="11256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Anfrage</a:t>
            </a:r>
          </a:p>
          <a:p>
            <a:pPr algn="ctr"/>
            <a:r>
              <a:rPr lang="de-CH" dirty="0" err="1"/>
              <a:t>json</a:t>
            </a:r>
            <a:endParaRPr lang="de-CH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B72854A1-FC0C-5FBC-4AB5-371A0ED58AA7}"/>
              </a:ext>
            </a:extLst>
          </p:cNvPr>
          <p:cNvSpPr/>
          <p:nvPr/>
        </p:nvSpPr>
        <p:spPr>
          <a:xfrm>
            <a:off x="7502777" y="5367029"/>
            <a:ext cx="1313682" cy="6311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Server</a:t>
            </a:r>
          </a:p>
        </p:txBody>
      </p:sp>
      <p:pic>
        <p:nvPicPr>
          <p:cNvPr id="55" name="Grafik 54" descr="Link mit einfarbiger Füllung">
            <a:extLst>
              <a:ext uri="{FF2B5EF4-FFF2-40B4-BE49-F238E27FC236}">
                <a16:creationId xmlns:a16="http://schemas.microsoft.com/office/drawing/2014/main" id="{D13DFC90-D1DF-65BE-1269-DA73EF94D1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99159" y="5997848"/>
            <a:ext cx="609600" cy="609600"/>
          </a:xfrm>
          <a:prstGeom prst="rect">
            <a:avLst/>
          </a:prstGeom>
        </p:spPr>
      </p:pic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77C7A66-A646-7B10-0687-5E8E8AF95E88}"/>
              </a:ext>
            </a:extLst>
          </p:cNvPr>
          <p:cNvCxnSpPr>
            <a:cxnSpLocks/>
          </p:cNvCxnSpPr>
          <p:nvPr/>
        </p:nvCxnSpPr>
        <p:spPr>
          <a:xfrm flipH="1">
            <a:off x="5470148" y="5711104"/>
            <a:ext cx="19293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93B25692-839A-0FB9-28D5-1B02A81797BD}"/>
              </a:ext>
            </a:extLst>
          </p:cNvPr>
          <p:cNvSpPr txBox="1"/>
          <p:nvPr/>
        </p:nvSpPr>
        <p:spPr>
          <a:xfrm>
            <a:off x="5588076" y="5330627"/>
            <a:ext cx="163538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 err="1"/>
              <a:t>json</a:t>
            </a:r>
            <a:endParaRPr lang="de-CH" dirty="0"/>
          </a:p>
          <a:p>
            <a:pPr algn="ctr"/>
            <a:r>
              <a:rPr lang="de-CH" dirty="0" err="1"/>
              <a:t>Successful</a:t>
            </a:r>
            <a:r>
              <a:rPr lang="de-CH" dirty="0"/>
              <a:t> /</a:t>
            </a:r>
          </a:p>
          <a:p>
            <a:pPr algn="ctr"/>
            <a:r>
              <a:rPr lang="de-CH" dirty="0" err="1"/>
              <a:t>failed</a:t>
            </a:r>
            <a:endParaRPr lang="de-CH" dirty="0"/>
          </a:p>
        </p:txBody>
      </p:sp>
      <p:pic>
        <p:nvPicPr>
          <p:cNvPr id="59" name="Grafik 58" descr="Datenbank mit einfarbiger Füllung">
            <a:extLst>
              <a:ext uri="{FF2B5EF4-FFF2-40B4-BE49-F238E27FC236}">
                <a16:creationId xmlns:a16="http://schemas.microsoft.com/office/drawing/2014/main" id="{73B21FEB-0676-F52F-F173-09DCD9EF6D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2373" y="6009424"/>
            <a:ext cx="576642" cy="576642"/>
          </a:xfrm>
          <a:prstGeom prst="rect">
            <a:avLst/>
          </a:prstGeom>
        </p:spPr>
      </p:pic>
      <p:pic>
        <p:nvPicPr>
          <p:cNvPr id="60" name="Grafik 59" descr="Klemmbrett nur Kreuze mit einfarbiger Füllung">
            <a:extLst>
              <a:ext uri="{FF2B5EF4-FFF2-40B4-BE49-F238E27FC236}">
                <a16:creationId xmlns:a16="http://schemas.microsoft.com/office/drawing/2014/main" id="{EBCD0B46-AC34-CC1E-F7DD-D17BBC8F21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94956" y="4575619"/>
            <a:ext cx="576643" cy="576643"/>
          </a:xfrm>
          <a:prstGeom prst="rect">
            <a:avLst/>
          </a:prstGeom>
        </p:spPr>
      </p:pic>
      <p:pic>
        <p:nvPicPr>
          <p:cNvPr id="61" name="Grafik 60" descr="Umschlag mit einfarbiger Füllung">
            <a:extLst>
              <a:ext uri="{FF2B5EF4-FFF2-40B4-BE49-F238E27FC236}">
                <a16:creationId xmlns:a16="http://schemas.microsoft.com/office/drawing/2014/main" id="{31F65726-E0E6-821D-78B3-4D3E97783AF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5681" y="4575618"/>
            <a:ext cx="576643" cy="576643"/>
          </a:xfrm>
          <a:prstGeom prst="rect">
            <a:avLst/>
          </a:prstGeom>
        </p:spPr>
      </p:pic>
      <p:pic>
        <p:nvPicPr>
          <p:cNvPr id="62" name="Grafik 61" descr="Synchronisierende Cloud mit einfarbiger Füllung">
            <a:extLst>
              <a:ext uri="{FF2B5EF4-FFF2-40B4-BE49-F238E27FC236}">
                <a16:creationId xmlns:a16="http://schemas.microsoft.com/office/drawing/2014/main" id="{42D06217-664E-41E5-063C-687E5FFFA3E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16406" y="4557486"/>
            <a:ext cx="576487" cy="576487"/>
          </a:xfrm>
          <a:prstGeom prst="rect">
            <a:avLst/>
          </a:prstGeom>
        </p:spPr>
      </p:pic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3BA25533-8CAF-4E6A-CFBE-8929C56BB55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671511" y="3154487"/>
            <a:ext cx="0" cy="15795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A7E572BC-C5F8-1DE9-B4F5-AD25A432A010}"/>
              </a:ext>
            </a:extLst>
          </p:cNvPr>
          <p:cNvSpPr txBox="1"/>
          <p:nvPr/>
        </p:nvSpPr>
        <p:spPr>
          <a:xfrm rot="5400000">
            <a:off x="4115191" y="3692949"/>
            <a:ext cx="11256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Anfrage</a:t>
            </a:r>
          </a:p>
          <a:p>
            <a:pPr algn="ctr"/>
            <a:r>
              <a:rPr lang="de-CH" dirty="0" err="1"/>
              <a:t>json</a:t>
            </a:r>
            <a:endParaRPr lang="de-CH" dirty="0"/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981384B1-30D6-9F91-E17D-7B562298ED18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359908" y="3154690"/>
            <a:ext cx="1848076" cy="2175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feld 101">
            <a:extLst>
              <a:ext uri="{FF2B5EF4-FFF2-40B4-BE49-F238E27FC236}">
                <a16:creationId xmlns:a16="http://schemas.microsoft.com/office/drawing/2014/main" id="{43904135-FB40-2DAC-0F12-A21A781EA9EF}"/>
              </a:ext>
            </a:extLst>
          </p:cNvPr>
          <p:cNvSpPr txBox="1"/>
          <p:nvPr/>
        </p:nvSpPr>
        <p:spPr>
          <a:xfrm rot="18618392">
            <a:off x="5729209" y="3798245"/>
            <a:ext cx="11256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Anfrage</a:t>
            </a:r>
          </a:p>
          <a:p>
            <a:pPr algn="ctr"/>
            <a:r>
              <a:rPr lang="de-CH" dirty="0" err="1"/>
              <a:t>json</a:t>
            </a:r>
            <a:endParaRPr lang="de-CH" dirty="0"/>
          </a:p>
        </p:txBody>
      </p:sp>
      <p:sp>
        <p:nvSpPr>
          <p:cNvPr id="109" name="Titel 108">
            <a:extLst>
              <a:ext uri="{FF2B5EF4-FFF2-40B4-BE49-F238E27FC236}">
                <a16:creationId xmlns:a16="http://schemas.microsoft.com/office/drawing/2014/main" id="{E0D542AB-C829-16A9-6C3B-AA4E193B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Ablauf einer Messung</a:t>
            </a:r>
          </a:p>
        </p:txBody>
      </p:sp>
    </p:spTree>
    <p:extLst>
      <p:ext uri="{BB962C8B-B14F-4D97-AF65-F5344CB8AC3E}">
        <p14:creationId xmlns:p14="http://schemas.microsoft.com/office/powerpoint/2010/main" val="393797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7" grpId="0"/>
      <p:bldP spid="57" grpId="1"/>
      <p:bldP spid="64" grpId="0"/>
      <p:bldP spid="64" grpId="1"/>
      <p:bldP spid="102" grpId="0"/>
      <p:bldP spid="10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Datenbank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0801849-D7F4-4590-0FFA-3FC4888D18A7}"/>
              </a:ext>
            </a:extLst>
          </p:cNvPr>
          <p:cNvSpPr txBox="1">
            <a:spLocks/>
          </p:cNvSpPr>
          <p:nvPr/>
        </p:nvSpPr>
        <p:spPr bwMode="auto">
          <a:xfrm>
            <a:off x="694499" y="2151532"/>
            <a:ext cx="3085021" cy="1174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2000" kern="0" dirty="0"/>
              <a:t>Welche Datenbank?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Influx DB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Oracle relational DB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88131B24-8C73-84D1-A28A-F9376423DFDD}"/>
              </a:ext>
            </a:extLst>
          </p:cNvPr>
          <p:cNvSpPr txBox="1">
            <a:spLocks/>
          </p:cNvSpPr>
          <p:nvPr/>
        </p:nvSpPr>
        <p:spPr bwMode="auto">
          <a:xfrm>
            <a:off x="694498" y="3711899"/>
            <a:ext cx="3085021" cy="64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000" kern="0" dirty="0"/>
              <a:t>Normalisiertes Schema:</a:t>
            </a:r>
            <a:endParaRPr lang="de-DE" sz="2000" b="0" kern="0" dirty="0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4BA078A7-A201-6324-DF5D-982DEA95CE47}"/>
              </a:ext>
            </a:extLst>
          </p:cNvPr>
          <p:cNvSpPr txBox="1">
            <a:spLocks/>
          </p:cNvSpPr>
          <p:nvPr/>
        </p:nvSpPr>
        <p:spPr bwMode="auto">
          <a:xfrm>
            <a:off x="4262077" y="1445715"/>
            <a:ext cx="3085021" cy="64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000" kern="0" dirty="0"/>
              <a:t>Unseres Schema:</a:t>
            </a:r>
            <a:endParaRPr lang="de-DE" sz="2000" b="0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F04A435-6F5D-AEBA-F027-F5879C68FA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49" r="78933" b="62156"/>
          <a:stretch/>
        </p:blipFill>
        <p:spPr>
          <a:xfrm>
            <a:off x="7347098" y="538607"/>
            <a:ext cx="1812970" cy="614529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CD2C42C-FA9C-F3B0-4341-739BA8419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456" b="59864"/>
          <a:stretch/>
        </p:blipFill>
        <p:spPr>
          <a:xfrm>
            <a:off x="14244" y="2829803"/>
            <a:ext cx="5441742" cy="359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Zusammenhang zwischen Luftqualität und Lüftungs-Frequenz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93" y="2487492"/>
            <a:ext cx="9268438" cy="4374273"/>
          </a:xfrm>
          <a:prstGeom prst="rect">
            <a:avLst/>
          </a:prstGeom>
        </p:spPr>
      </p:pic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CE170AB0-FC48-0C9C-5911-EE9294BB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1747740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Zusammenhang zwischen Luftqualität und Lüftungs-Frequenz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93" y="2620177"/>
            <a:ext cx="9268438" cy="4340688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8FC2ED91-005C-9E45-C3EC-D19D4A9D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137664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Zusammenhang zwischen Luftqualität und Lüftungs-Frequenz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93" y="2577927"/>
            <a:ext cx="9268438" cy="4340688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B5A49A9E-E778-C3B2-84D0-E97B41C8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290035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Luftqualität in Abhängigkeit mit Anzahl Personen im Raum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93" y="2599859"/>
            <a:ext cx="9268438" cy="4149539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AF441631-D9D7-66FF-A675-2A7C56D8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17389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Luftqualität in Abhängigkeit mit Anzahl Personen im Raum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93" y="2599859"/>
            <a:ext cx="9268437" cy="4149539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FD3457E-B1D2-ECF1-ECBB-1AC4C760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30898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Optimaler Zeitpunkt zum Lüften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742" y="2151533"/>
            <a:ext cx="8870740" cy="4290646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3DA52FA5-1E76-F6DC-FB46-05CC5F08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157890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Optimale Zeit des Lüftens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7891E-6FCC-70F8-03C6-EC4F47D2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721" y="2207805"/>
            <a:ext cx="8852781" cy="4178102"/>
          </a:xfrm>
          <a:prstGeom prst="rect">
            <a:avLst/>
          </a:prstGeom>
        </p:spPr>
      </p:pic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F35D2B7E-047E-8439-2250-23551B09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3619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Welche weiteren Erkenntnisse lassen sich ableiten?</a:t>
            </a: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978B273-1D5E-7194-00D3-2DFD4A16B032}"/>
              </a:ext>
            </a:extLst>
          </p:cNvPr>
          <p:cNvSpPr txBox="1">
            <a:spLocks/>
          </p:cNvSpPr>
          <p:nvPr/>
        </p:nvSpPr>
        <p:spPr bwMode="auto">
          <a:xfrm>
            <a:off x="697492" y="2581599"/>
            <a:ext cx="8687227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2000" b="0" kern="0" dirty="0"/>
              <a:t>- Pausen sind wichtiger als nur Lüften.</a:t>
            </a:r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DAE471BF-4221-D1D8-19BB-38AA94284307}"/>
              </a:ext>
            </a:extLst>
          </p:cNvPr>
          <p:cNvSpPr txBox="1">
            <a:spLocks/>
          </p:cNvSpPr>
          <p:nvPr/>
        </p:nvSpPr>
        <p:spPr bwMode="auto">
          <a:xfrm>
            <a:off x="694497" y="3014986"/>
            <a:ext cx="8687227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2000" b="0" kern="0" dirty="0"/>
              <a:t>- Kurzes Stosslüften bei kühleren Aussentemperaturen.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560EDC2-F15C-C6DF-96D4-4DB31FC12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534" y="3448374"/>
            <a:ext cx="7831151" cy="3524017"/>
          </a:xfrm>
          <a:prstGeom prst="rect">
            <a:avLst/>
          </a:prstGeom>
        </p:spPr>
      </p:pic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E4F4E39-AF41-6875-C1C0-B63C2D81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40172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Team Krokodil</a:t>
            </a: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id="{6A5BDFD3-5677-8682-56E5-9EF20DC90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561" y="2609409"/>
            <a:ext cx="2477089" cy="2342443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8356" tIns="14178" rIns="28356" bIns="14178" anchor="ctr"/>
          <a:lstStyle/>
          <a:p>
            <a:endParaRPr lang="en-US" sz="1737" dirty="0"/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ABBB17B0-78E6-8736-AFB7-111952099F24}"/>
              </a:ext>
            </a:extLst>
          </p:cNvPr>
          <p:cNvSpPr txBox="1">
            <a:spLocks/>
          </p:cNvSpPr>
          <p:nvPr/>
        </p:nvSpPr>
        <p:spPr bwMode="auto">
          <a:xfrm>
            <a:off x="3458723" y="4951203"/>
            <a:ext cx="3164761" cy="43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000" kern="0" dirty="0"/>
              <a:t>Yannic Lais</a:t>
            </a:r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EB581A05-99E5-3354-27CC-C9919A08D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799" y="2608760"/>
            <a:ext cx="2477089" cy="2342443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8356" tIns="14178" rIns="28356" bIns="14178" anchor="ctr"/>
          <a:lstStyle/>
          <a:p>
            <a:endParaRPr lang="en-US" sz="1737" dirty="0"/>
          </a:p>
        </p:txBody>
      </p:sp>
      <p:sp>
        <p:nvSpPr>
          <p:cNvPr id="20" name="Titel 4">
            <a:extLst>
              <a:ext uri="{FF2B5EF4-FFF2-40B4-BE49-F238E27FC236}">
                <a16:creationId xmlns:a16="http://schemas.microsoft.com/office/drawing/2014/main" id="{3380DCD2-45EB-D0DE-7964-8128DA85E862}"/>
              </a:ext>
            </a:extLst>
          </p:cNvPr>
          <p:cNvSpPr txBox="1">
            <a:spLocks/>
          </p:cNvSpPr>
          <p:nvPr/>
        </p:nvSpPr>
        <p:spPr bwMode="auto">
          <a:xfrm>
            <a:off x="659961" y="4950554"/>
            <a:ext cx="3164761" cy="43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000" kern="0" dirty="0"/>
              <a:t>Tobias Buess</a:t>
            </a:r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C45B962C-DFE8-BC27-AD55-99DD87AE2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323" y="2609409"/>
            <a:ext cx="2477089" cy="2342443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28356" tIns="14178" rIns="28356" bIns="14178" anchor="ctr"/>
          <a:lstStyle/>
          <a:p>
            <a:endParaRPr lang="en-US" sz="1737" dirty="0"/>
          </a:p>
        </p:txBody>
      </p:sp>
      <p:sp>
        <p:nvSpPr>
          <p:cNvPr id="22" name="Titel 4">
            <a:extLst>
              <a:ext uri="{FF2B5EF4-FFF2-40B4-BE49-F238E27FC236}">
                <a16:creationId xmlns:a16="http://schemas.microsoft.com/office/drawing/2014/main" id="{B1C2E532-5A43-881E-5B5E-B29B87FE9C7D}"/>
              </a:ext>
            </a:extLst>
          </p:cNvPr>
          <p:cNvSpPr txBox="1">
            <a:spLocks/>
          </p:cNvSpPr>
          <p:nvPr/>
        </p:nvSpPr>
        <p:spPr bwMode="auto">
          <a:xfrm>
            <a:off x="6257485" y="4951203"/>
            <a:ext cx="3164761" cy="43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sz="2000" kern="0" dirty="0"/>
              <a:t>Luca Mazzotta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3228619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DA2146-5C27-DB4E-812D-23628E04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Bestätigung / Widerlegung Ergebnisse Dritter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2D2DF7-DD7B-7DA8-437C-0F4A0168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23" y="2006599"/>
            <a:ext cx="4464965" cy="502308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CD7D881-30C2-572D-48D6-F9A472EC1634}"/>
              </a:ext>
            </a:extLst>
          </p:cNvPr>
          <p:cNvSpPr/>
          <p:nvPr/>
        </p:nvSpPr>
        <p:spPr bwMode="auto">
          <a:xfrm>
            <a:off x="2993412" y="4346133"/>
            <a:ext cx="4114800" cy="4381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9B3EDB-3445-573D-29F5-AD659A4EE9CB}"/>
              </a:ext>
            </a:extLst>
          </p:cNvPr>
          <p:cNvSpPr/>
          <p:nvPr/>
        </p:nvSpPr>
        <p:spPr bwMode="auto">
          <a:xfrm>
            <a:off x="2993412" y="3930208"/>
            <a:ext cx="4114800" cy="43815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Fazit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0801849-D7F4-4590-0FFA-3FC4888D18A7}"/>
              </a:ext>
            </a:extLst>
          </p:cNvPr>
          <p:cNvSpPr txBox="1">
            <a:spLocks/>
          </p:cNvSpPr>
          <p:nvPr/>
        </p:nvSpPr>
        <p:spPr bwMode="auto">
          <a:xfrm>
            <a:off x="694499" y="2151532"/>
            <a:ext cx="8687227" cy="3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lvl="0" indent="-342900">
              <a:buFontTx/>
              <a:buChar char="-"/>
            </a:pPr>
            <a:r>
              <a:rPr lang="de-CH" sz="2000" b="0" dirty="0"/>
              <a:t>Personen sollten während des Lüftens den Raum verlassen</a:t>
            </a:r>
          </a:p>
          <a:p>
            <a:pPr marL="342900" lvl="0" indent="-342900">
              <a:buFontTx/>
              <a:buChar char="-"/>
            </a:pPr>
            <a:endParaRPr lang="de-CH" sz="2000" b="0" dirty="0"/>
          </a:p>
          <a:p>
            <a:pPr marL="342900" lvl="0" indent="-342900">
              <a:buFontTx/>
              <a:buChar char="-"/>
            </a:pPr>
            <a:r>
              <a:rPr lang="de-CH" sz="2000" b="0" kern="0" dirty="0"/>
              <a:t>Nach 45 min alle Fenster 5 -10 min öffnen</a:t>
            </a:r>
          </a:p>
          <a:p>
            <a:pPr marL="342900" lvl="0" indent="-342900">
              <a:buFontTx/>
              <a:buChar char="-"/>
            </a:pPr>
            <a:endParaRPr lang="de-CH" sz="2000" b="0" kern="0" dirty="0"/>
          </a:p>
          <a:p>
            <a:pPr marL="342900" lvl="0" indent="-342900">
              <a:buFontTx/>
              <a:buChar char="-"/>
            </a:pPr>
            <a:r>
              <a:rPr lang="de-CH" sz="2000" b="0" kern="0" dirty="0"/>
              <a:t>Schulbetrieb ausreichend gestaltet für eine gute Raumqualität</a:t>
            </a:r>
          </a:p>
        </p:txBody>
      </p:sp>
    </p:spTree>
    <p:extLst>
      <p:ext uri="{BB962C8B-B14F-4D97-AF65-F5344CB8AC3E}">
        <p14:creationId xmlns:p14="http://schemas.microsoft.com/office/powerpoint/2010/main" val="42033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3254616"/>
            <a:ext cx="8687227" cy="1052029"/>
          </a:xfrm>
        </p:spPr>
        <p:txBody>
          <a:bodyPr/>
          <a:lstStyle/>
          <a:p>
            <a:pPr algn="ctr"/>
            <a:r>
              <a:rPr lang="de-DE" sz="3200" dirty="0"/>
              <a:t>Vielen Dank für Ihre Aufmerksamkeit.</a:t>
            </a:r>
            <a:br>
              <a:rPr lang="de-DE" sz="3200" dirty="0"/>
            </a:br>
            <a:r>
              <a:rPr lang="de-DE" sz="3200" b="0" dirty="0"/>
              <a:t>Fragen?</a:t>
            </a:r>
            <a:endParaRPr lang="de-DE" sz="2000" b="0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07DCC124-4D78-F7A6-33A1-52080016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</p:spTree>
    <p:extLst>
      <p:ext uri="{BB962C8B-B14F-4D97-AF65-F5344CB8AC3E}">
        <p14:creationId xmlns:p14="http://schemas.microsoft.com/office/powerpoint/2010/main" val="265384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Einleitung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pic>
        <p:nvPicPr>
          <p:cNvPr id="12" name="Inhaltsplatzhalter 4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A9B65F22-C0F8-2946-2EA4-066B4C97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02110" y="2151533"/>
            <a:ext cx="5957508" cy="397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60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Ablauf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0801849-D7F4-4590-0FFA-3FC4888D18A7}"/>
              </a:ext>
            </a:extLst>
          </p:cNvPr>
          <p:cNvSpPr txBox="1">
            <a:spLocks/>
          </p:cNvSpPr>
          <p:nvPr/>
        </p:nvSpPr>
        <p:spPr bwMode="auto">
          <a:xfrm>
            <a:off x="694499" y="2151532"/>
            <a:ext cx="8687227" cy="3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de-DE" sz="2000" b="0" kern="0" dirty="0"/>
              <a:t>Auftrag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Messumgebung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Lösungsansatz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Feldversuch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Ergebnisse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Fazit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Fragen</a:t>
            </a:r>
          </a:p>
          <a:p>
            <a:pPr marL="342900" indent="-342900">
              <a:buFontTx/>
              <a:buChar char="-"/>
            </a:pPr>
            <a:endParaRPr lang="de-DE" sz="2000" b="0" kern="0" dirty="0"/>
          </a:p>
        </p:txBody>
      </p:sp>
    </p:spTree>
    <p:extLst>
      <p:ext uri="{BB962C8B-B14F-4D97-AF65-F5344CB8AC3E}">
        <p14:creationId xmlns:p14="http://schemas.microsoft.com/office/powerpoint/2010/main" val="2864283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Auftrag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0801849-D7F4-4590-0FFA-3FC4888D18A7}"/>
              </a:ext>
            </a:extLst>
          </p:cNvPr>
          <p:cNvSpPr txBox="1">
            <a:spLocks/>
          </p:cNvSpPr>
          <p:nvPr/>
        </p:nvSpPr>
        <p:spPr bwMode="auto">
          <a:xfrm>
            <a:off x="694499" y="2151532"/>
            <a:ext cx="8687227" cy="3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lvl="0" indent="-342900">
              <a:buFontTx/>
              <a:buChar char="-"/>
            </a:pPr>
            <a:r>
              <a:rPr lang="de-CH" sz="2000" b="0" dirty="0"/>
              <a:t>Mittels Mikrocontroller und Sensoren Daten ermitteln</a:t>
            </a:r>
          </a:p>
          <a:p>
            <a:pPr marL="342900" lvl="0" indent="-342900">
              <a:buFontTx/>
              <a:buChar char="-"/>
            </a:pPr>
            <a:r>
              <a:rPr lang="de-CH" sz="2000" b="0" dirty="0"/>
              <a:t>Übertragung an ein Datenbank-Backend</a:t>
            </a:r>
          </a:p>
          <a:p>
            <a:pPr marL="342900" lvl="0" indent="-342900">
              <a:buFontTx/>
              <a:buChar char="-"/>
            </a:pPr>
            <a:r>
              <a:rPr lang="de-CH" sz="2000" b="0" dirty="0"/>
              <a:t>Echtzeit Warnung innert 24h</a:t>
            </a:r>
          </a:p>
          <a:p>
            <a:pPr marL="342900" lvl="0" indent="-342900">
              <a:buFontTx/>
              <a:buChar char="-"/>
            </a:pPr>
            <a:r>
              <a:rPr lang="de-CH" sz="2000" b="0" dirty="0"/>
              <a:t>Konstruktion mehrerer Gehäuse</a:t>
            </a:r>
          </a:p>
          <a:p>
            <a:pPr marL="342900" lvl="0" indent="-342900">
              <a:buFontTx/>
              <a:buChar char="-"/>
            </a:pPr>
            <a:r>
              <a:rPr lang="de-CH" sz="2000" b="0" dirty="0"/>
              <a:t>Aufbereitung der Daten</a:t>
            </a:r>
          </a:p>
          <a:p>
            <a:pPr marL="342900" lvl="0" indent="-342900">
              <a:buFontTx/>
              <a:buChar char="-"/>
            </a:pPr>
            <a:r>
              <a:rPr lang="de-CH" sz="2000" b="0" dirty="0"/>
              <a:t>Datenanalyse / Beantwortung diverser Forschungsfragen</a:t>
            </a:r>
          </a:p>
          <a:p>
            <a:pPr marL="342900" indent="-342900">
              <a:buFontTx/>
              <a:buChar char="-"/>
            </a:pPr>
            <a:endParaRPr lang="de-DE" sz="2000" b="0" kern="0" dirty="0"/>
          </a:p>
          <a:p>
            <a:pPr marL="342900" indent="-342900">
              <a:buFontTx/>
              <a:buChar char="-"/>
            </a:pPr>
            <a:endParaRPr lang="de-DE" sz="2000" b="0" kern="0" dirty="0"/>
          </a:p>
        </p:txBody>
      </p:sp>
    </p:spTree>
    <p:extLst>
      <p:ext uri="{BB962C8B-B14F-4D97-AF65-F5344CB8AC3E}">
        <p14:creationId xmlns:p14="http://schemas.microsoft.com/office/powerpoint/2010/main" val="69377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Messumgebung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40801849-D7F4-4590-0FFA-3FC4888D18A7}"/>
              </a:ext>
            </a:extLst>
          </p:cNvPr>
          <p:cNvSpPr txBox="1">
            <a:spLocks/>
          </p:cNvSpPr>
          <p:nvPr/>
        </p:nvSpPr>
        <p:spPr bwMode="auto">
          <a:xfrm>
            <a:off x="694499" y="2151532"/>
            <a:ext cx="8687227" cy="3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2pPr>
            <a:lvl3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3pPr>
            <a:lvl4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4pPr>
            <a:lvl5pPr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5pPr>
            <a:lvl6pPr marL="431048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6pPr>
            <a:lvl7pPr marL="862096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7pPr>
            <a:lvl8pPr marL="1293144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8pPr>
            <a:lvl9pPr marL="1724193" algn="l" defTabSz="983329" rtl="0" eaLnBrk="1" fontAlgn="base" hangingPunct="1">
              <a:spcBef>
                <a:spcPct val="0"/>
              </a:spcBef>
              <a:spcAft>
                <a:spcPct val="0"/>
              </a:spcAft>
              <a:defRPr sz="1886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de-DE" sz="2000" b="0" kern="0" dirty="0"/>
              <a:t>3. Klasse Gotthelf Schulhaus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Rund 200m</a:t>
            </a:r>
            <a:r>
              <a:rPr lang="de-DE" sz="2000" b="0" kern="0" baseline="30000" dirty="0"/>
              <a:t>3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5 Fenster / ohne externe Lüftung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Verschiedene Personenbelegungen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3 Messstandorte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WLAN Zugang</a:t>
            </a:r>
          </a:p>
          <a:p>
            <a:pPr marL="342900" indent="-342900">
              <a:buFontTx/>
              <a:buChar char="-"/>
            </a:pPr>
            <a:r>
              <a:rPr lang="de-DE" sz="2000" b="0" kern="0" dirty="0"/>
              <a:t>Personenbelegung manuell erfasst</a:t>
            </a:r>
          </a:p>
        </p:txBody>
      </p:sp>
      <p:pic>
        <p:nvPicPr>
          <p:cNvPr id="7" name="Grafik 5" descr="Ein Bild, das Text, drinnen, Wand, Küche enthält.&#10;&#10;Automatisch generierte Beschreibung">
            <a:extLst>
              <a:ext uri="{FF2B5EF4-FFF2-40B4-BE49-F238E27FC236}">
                <a16:creationId xmlns:a16="http://schemas.microsoft.com/office/drawing/2014/main" id="{D45F34FA-83DF-1EDC-436C-814DCABB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349"/>
          <a:stretch>
            <a:fillRect/>
          </a:stretch>
        </p:blipFill>
        <p:spPr>
          <a:xfrm>
            <a:off x="5234129" y="1723118"/>
            <a:ext cx="4547387" cy="298237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9464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83E4BB2-603D-9347-9DE5-EF631FF8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51" y="794861"/>
            <a:ext cx="2914650" cy="2914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Kabellose Übertragung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pic>
        <p:nvPicPr>
          <p:cNvPr id="8" name="Inhaltsplatzhalter 5" descr="Ein Bild, das Fenster, drinnen enthält.&#10;&#10;Automatisch generierte Beschreibung">
            <a:extLst>
              <a:ext uri="{FF2B5EF4-FFF2-40B4-BE49-F238E27FC236}">
                <a16:creationId xmlns:a16="http://schemas.microsoft.com/office/drawing/2014/main" id="{D3659060-12F6-D026-DC5E-02CBD2CE0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6528" y="2110487"/>
            <a:ext cx="5181603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nhaltsplatzhalter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9E980F-6E31-79C4-E213-4FC8534EC3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647" r="24000"/>
          <a:stretch>
            <a:fillRect/>
          </a:stretch>
        </p:blipFill>
        <p:spPr>
          <a:xfrm>
            <a:off x="5665661" y="3305465"/>
            <a:ext cx="4142232" cy="33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88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99" y="1509713"/>
            <a:ext cx="8687227" cy="641820"/>
          </a:xfrm>
        </p:spPr>
        <p:txBody>
          <a:bodyPr/>
          <a:lstStyle/>
          <a:p>
            <a:r>
              <a:rPr lang="de-DE" sz="3200" dirty="0"/>
              <a:t>Gehäuse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pic>
        <p:nvPicPr>
          <p:cNvPr id="7" name="Inhaltsplatzhalter 13">
            <a:extLst>
              <a:ext uri="{FF2B5EF4-FFF2-40B4-BE49-F238E27FC236}">
                <a16:creationId xmlns:a16="http://schemas.microsoft.com/office/drawing/2014/main" id="{FAF9B1A4-A8F0-FC81-3F9A-4CA070EF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78" b="24733"/>
          <a:stretch>
            <a:fillRect/>
          </a:stretch>
        </p:blipFill>
        <p:spPr>
          <a:xfrm>
            <a:off x="4304959" y="383802"/>
            <a:ext cx="4030508" cy="3173352"/>
          </a:xfrm>
          <a:prstGeom prst="rect">
            <a:avLst/>
          </a:prstGeom>
        </p:spPr>
      </p:pic>
      <p:pic>
        <p:nvPicPr>
          <p:cNvPr id="8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B26A10A-6457-F64D-D27C-6C1E0A8C3F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95" t="20630" b="13687"/>
          <a:stretch>
            <a:fillRect/>
          </a:stretch>
        </p:blipFill>
        <p:spPr>
          <a:xfrm>
            <a:off x="694499" y="2634358"/>
            <a:ext cx="3344116" cy="31733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BCA6C2-01B5-12E6-3B7E-158120665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12" y="3557154"/>
            <a:ext cx="4240686" cy="31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2DCEB-231A-2242-AE1B-30EDBC3F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8492E-72D1-4785-9351-8AE1E40FBA2D}" type="datetime1">
              <a:rPr lang="de-CH" smtClean="0">
                <a:solidFill>
                  <a:srgbClr val="000000"/>
                </a:solidFill>
              </a:rPr>
              <a:t>30.06.2022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3FD25-04C8-AD48-88C4-1103A227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207E4B7-65DB-ED42-8BDA-E4438BAF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46" y="941003"/>
            <a:ext cx="3043445" cy="641820"/>
          </a:xfrm>
        </p:spPr>
        <p:txBody>
          <a:bodyPr/>
          <a:lstStyle/>
          <a:p>
            <a:r>
              <a:rPr lang="de-DE" sz="3200" dirty="0"/>
              <a:t>Lösungsansatz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84FDCBB9-BCF3-F83E-D208-38058C45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4500" y="7197725"/>
            <a:ext cx="7057250" cy="179388"/>
          </a:xfrm>
        </p:spPr>
        <p:txBody>
          <a:bodyPr/>
          <a:lstStyle/>
          <a:p>
            <a:r>
              <a:rPr lang="de-CH" sz="1200" dirty="0">
                <a:solidFill>
                  <a:srgbClr val="000000"/>
                </a:solidFill>
                <a:latin typeface="Arial"/>
                <a:cs typeface="Arial"/>
              </a:rPr>
              <a:t>Tobias Buess, Yannic Lais, Luca Mazzotta, FHNW, Hochschule für Technik</a:t>
            </a:r>
          </a:p>
        </p:txBody>
      </p:sp>
      <p:sp>
        <p:nvSpPr>
          <p:cNvPr id="7" name="Flussdiagramm: Prozess 55">
            <a:extLst>
              <a:ext uri="{FF2B5EF4-FFF2-40B4-BE49-F238E27FC236}">
                <a16:creationId xmlns:a16="http://schemas.microsoft.com/office/drawing/2014/main" id="{9D4B1534-D5BA-2C23-6D3B-2A4F9876ECE6}"/>
              </a:ext>
            </a:extLst>
          </p:cNvPr>
          <p:cNvSpPr/>
          <p:nvPr/>
        </p:nvSpPr>
        <p:spPr>
          <a:xfrm>
            <a:off x="3018853" y="3804737"/>
            <a:ext cx="3568840" cy="1906715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Sensorpaket (Device X)</a:t>
            </a:r>
          </a:p>
        </p:txBody>
      </p:sp>
      <p:sp>
        <p:nvSpPr>
          <p:cNvPr id="8" name="Flussdiagramm: Prozess 56">
            <a:extLst>
              <a:ext uri="{FF2B5EF4-FFF2-40B4-BE49-F238E27FC236}">
                <a16:creationId xmlns:a16="http://schemas.microsoft.com/office/drawing/2014/main" id="{3CB3A4E6-FDBD-7652-7230-2CFEB16EB48F}"/>
              </a:ext>
            </a:extLst>
          </p:cNvPr>
          <p:cNvSpPr/>
          <p:nvPr/>
        </p:nvSpPr>
        <p:spPr>
          <a:xfrm>
            <a:off x="3128782" y="4256468"/>
            <a:ext cx="1591332" cy="6116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/>
              <a:t>Multisensor </a:t>
            </a:r>
          </a:p>
          <a:p>
            <a:pPr algn="ctr"/>
            <a:r>
              <a:rPr lang="de-CH" sz="1100" dirty="0"/>
              <a:t>(CO2, </a:t>
            </a:r>
            <a:r>
              <a:rPr lang="de-CH" sz="1100" dirty="0" err="1"/>
              <a:t>Temp</a:t>
            </a:r>
            <a:r>
              <a:rPr lang="de-CH" sz="1100" dirty="0"/>
              <a:t>., </a:t>
            </a:r>
            <a:r>
              <a:rPr lang="de-CH" sz="1100" dirty="0" err="1"/>
              <a:t>Luftf</a:t>
            </a:r>
            <a:r>
              <a:rPr lang="de-CH" sz="1100" dirty="0"/>
              <a:t>.)</a:t>
            </a:r>
          </a:p>
        </p:txBody>
      </p:sp>
      <p:sp>
        <p:nvSpPr>
          <p:cNvPr id="9" name="Flussdiagramm: Prozess 57">
            <a:extLst>
              <a:ext uri="{FF2B5EF4-FFF2-40B4-BE49-F238E27FC236}">
                <a16:creationId xmlns:a16="http://schemas.microsoft.com/office/drawing/2014/main" id="{F559AF11-5D04-DD42-5220-63CA74B72700}"/>
              </a:ext>
            </a:extLst>
          </p:cNvPr>
          <p:cNvSpPr/>
          <p:nvPr/>
        </p:nvSpPr>
        <p:spPr>
          <a:xfrm>
            <a:off x="4875465" y="4259588"/>
            <a:ext cx="1591332" cy="6116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/>
              <a:t>Magnetsensor /</a:t>
            </a:r>
          </a:p>
          <a:p>
            <a:pPr algn="ctr"/>
            <a:r>
              <a:rPr lang="de-CH" sz="1100" dirty="0"/>
              <a:t>Helligkeitssensor /</a:t>
            </a:r>
          </a:p>
          <a:p>
            <a:pPr algn="ctr"/>
            <a:r>
              <a:rPr lang="de-CH" sz="1100" dirty="0"/>
              <a:t>etc.</a:t>
            </a:r>
          </a:p>
        </p:txBody>
      </p:sp>
      <p:sp>
        <p:nvSpPr>
          <p:cNvPr id="10" name="Flussdiagramm: Prozess 58">
            <a:extLst>
              <a:ext uri="{FF2B5EF4-FFF2-40B4-BE49-F238E27FC236}">
                <a16:creationId xmlns:a16="http://schemas.microsoft.com/office/drawing/2014/main" id="{14DB92AA-A575-6BE2-B534-B424C4E4B53B}"/>
              </a:ext>
            </a:extLst>
          </p:cNvPr>
          <p:cNvSpPr/>
          <p:nvPr/>
        </p:nvSpPr>
        <p:spPr>
          <a:xfrm>
            <a:off x="3128782" y="4930402"/>
            <a:ext cx="3306511" cy="206430"/>
          </a:xfrm>
          <a:prstGeom prst="flowChart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/>
              <a:t>HW Interface</a:t>
            </a:r>
          </a:p>
        </p:txBody>
      </p:sp>
      <p:sp>
        <p:nvSpPr>
          <p:cNvPr id="11" name="Flussdiagramm: Prozess 59">
            <a:extLst>
              <a:ext uri="{FF2B5EF4-FFF2-40B4-BE49-F238E27FC236}">
                <a16:creationId xmlns:a16="http://schemas.microsoft.com/office/drawing/2014/main" id="{017A2F33-53DF-54F1-57C2-885FFF07C61B}"/>
              </a:ext>
            </a:extLst>
          </p:cNvPr>
          <p:cNvSpPr/>
          <p:nvPr/>
        </p:nvSpPr>
        <p:spPr>
          <a:xfrm>
            <a:off x="3124942" y="5204069"/>
            <a:ext cx="3306511" cy="3683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CH" dirty="0"/>
              <a:t>Mikrocontroller</a:t>
            </a:r>
          </a:p>
        </p:txBody>
      </p:sp>
      <p:sp>
        <p:nvSpPr>
          <p:cNvPr id="12" name="Flussdiagramm: Prozess 60">
            <a:extLst>
              <a:ext uri="{FF2B5EF4-FFF2-40B4-BE49-F238E27FC236}">
                <a16:creationId xmlns:a16="http://schemas.microsoft.com/office/drawing/2014/main" id="{1902EB12-3DBD-42D5-D0D7-E084A6F9F9E0}"/>
              </a:ext>
            </a:extLst>
          </p:cNvPr>
          <p:cNvSpPr/>
          <p:nvPr/>
        </p:nvSpPr>
        <p:spPr>
          <a:xfrm>
            <a:off x="5145582" y="5211413"/>
            <a:ext cx="1278056" cy="179388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/>
              <a:t>Akku</a:t>
            </a:r>
          </a:p>
        </p:txBody>
      </p:sp>
      <p:sp>
        <p:nvSpPr>
          <p:cNvPr id="13" name="Flussdiagramm: Prozess 61">
            <a:extLst>
              <a:ext uri="{FF2B5EF4-FFF2-40B4-BE49-F238E27FC236}">
                <a16:creationId xmlns:a16="http://schemas.microsoft.com/office/drawing/2014/main" id="{E9C9A861-5954-F128-EC60-3CB6765D2930}"/>
              </a:ext>
            </a:extLst>
          </p:cNvPr>
          <p:cNvSpPr/>
          <p:nvPr/>
        </p:nvSpPr>
        <p:spPr>
          <a:xfrm>
            <a:off x="5145582" y="5393975"/>
            <a:ext cx="1278057" cy="179388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100" dirty="0"/>
              <a:t>U-Überwachung</a:t>
            </a:r>
          </a:p>
        </p:txBody>
      </p:sp>
      <p:sp>
        <p:nvSpPr>
          <p:cNvPr id="14" name="Flussdiagramm: Prozess 62">
            <a:extLst>
              <a:ext uri="{FF2B5EF4-FFF2-40B4-BE49-F238E27FC236}">
                <a16:creationId xmlns:a16="http://schemas.microsoft.com/office/drawing/2014/main" id="{587683EA-4B6A-E69D-0C89-63741AE3846C}"/>
              </a:ext>
            </a:extLst>
          </p:cNvPr>
          <p:cNvSpPr/>
          <p:nvPr/>
        </p:nvSpPr>
        <p:spPr>
          <a:xfrm>
            <a:off x="4448877" y="877363"/>
            <a:ext cx="1733584" cy="709612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Sensorpaket (Device 1)</a:t>
            </a:r>
          </a:p>
        </p:txBody>
      </p:sp>
      <p:sp>
        <p:nvSpPr>
          <p:cNvPr id="15" name="Flussdiagramm: Prozess 63">
            <a:extLst>
              <a:ext uri="{FF2B5EF4-FFF2-40B4-BE49-F238E27FC236}">
                <a16:creationId xmlns:a16="http://schemas.microsoft.com/office/drawing/2014/main" id="{C4DD5904-8BAD-C6F5-3F96-503426F7B460}"/>
              </a:ext>
            </a:extLst>
          </p:cNvPr>
          <p:cNvSpPr/>
          <p:nvPr/>
        </p:nvSpPr>
        <p:spPr>
          <a:xfrm>
            <a:off x="6351208" y="877363"/>
            <a:ext cx="1733584" cy="709612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Sensorpaket (Device 2)</a:t>
            </a:r>
          </a:p>
        </p:txBody>
      </p:sp>
      <p:sp>
        <p:nvSpPr>
          <p:cNvPr id="16" name="Flussdiagramm: Prozess 64">
            <a:extLst>
              <a:ext uri="{FF2B5EF4-FFF2-40B4-BE49-F238E27FC236}">
                <a16:creationId xmlns:a16="http://schemas.microsoft.com/office/drawing/2014/main" id="{EC6BA657-1CF2-9515-1D3C-C334F389CA2E}"/>
              </a:ext>
            </a:extLst>
          </p:cNvPr>
          <p:cNvSpPr/>
          <p:nvPr/>
        </p:nvSpPr>
        <p:spPr>
          <a:xfrm>
            <a:off x="8254212" y="866212"/>
            <a:ext cx="1733585" cy="709612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Sensorpaket (Device 3)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AB0839-439A-FDD5-920B-F46A2FBA00E6}"/>
              </a:ext>
            </a:extLst>
          </p:cNvPr>
          <p:cNvSpPr txBox="1"/>
          <p:nvPr/>
        </p:nvSpPr>
        <p:spPr>
          <a:xfrm>
            <a:off x="4415422" y="546344"/>
            <a:ext cx="3689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>
                <a:solidFill>
                  <a:schemeClr val="bg2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CO2, Temperatur, Luftfeuchtigkeit, Helligkeit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84E3632-BD93-23AA-7719-9A8E47F1BFA8}"/>
              </a:ext>
            </a:extLst>
          </p:cNvPr>
          <p:cNvSpPr txBox="1"/>
          <p:nvPr/>
        </p:nvSpPr>
        <p:spPr>
          <a:xfrm>
            <a:off x="8254212" y="523102"/>
            <a:ext cx="173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>
                <a:solidFill>
                  <a:schemeClr val="bg2">
                    <a:lumMod val="50000"/>
                  </a:schemeClr>
                </a:solidFill>
              </a:rPr>
              <a:t>+ Zustand Fenster</a:t>
            </a:r>
          </a:p>
        </p:txBody>
      </p:sp>
      <p:sp>
        <p:nvSpPr>
          <p:cNvPr id="19" name="Flussdiagramm: Prozess 68">
            <a:extLst>
              <a:ext uri="{FF2B5EF4-FFF2-40B4-BE49-F238E27FC236}">
                <a16:creationId xmlns:a16="http://schemas.microsoft.com/office/drawing/2014/main" id="{1E8AD7D7-2063-842F-9814-71A90AA96ED3}"/>
              </a:ext>
            </a:extLst>
          </p:cNvPr>
          <p:cNvSpPr/>
          <p:nvPr/>
        </p:nvSpPr>
        <p:spPr>
          <a:xfrm>
            <a:off x="6674686" y="3048764"/>
            <a:ext cx="109622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Master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876C695-BA7C-0816-7CB4-A1C4A1AF8D30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H="1" flipV="1">
            <a:off x="5315669" y="1586975"/>
            <a:ext cx="1907131" cy="1461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FD38515-834B-9139-EB39-A7743A43F23F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 flipH="1" flipV="1">
            <a:off x="7218000" y="1586975"/>
            <a:ext cx="4800" cy="1461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C2BCE84A-C831-1053-37CB-BC7F7E5DB8F6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7222800" y="1575824"/>
            <a:ext cx="1898205" cy="1472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3A276D6C-5038-49EA-4097-0D68A1C92EF6}"/>
              </a:ext>
            </a:extLst>
          </p:cNvPr>
          <p:cNvSpPr txBox="1"/>
          <p:nvPr/>
        </p:nvSpPr>
        <p:spPr>
          <a:xfrm>
            <a:off x="6333946" y="1985611"/>
            <a:ext cx="8667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>
                <a:solidFill>
                  <a:schemeClr val="accent1"/>
                </a:solidFill>
              </a:rPr>
              <a:t>BLE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2437EB2-3481-7C2A-8DD4-F65684A913F3}"/>
              </a:ext>
            </a:extLst>
          </p:cNvPr>
          <p:cNvSpPr txBox="1"/>
          <p:nvPr/>
        </p:nvSpPr>
        <p:spPr>
          <a:xfrm>
            <a:off x="7853475" y="1909117"/>
            <a:ext cx="2129109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/>
            <a:r>
              <a:rPr lang="de-CH" sz="800" b="1" dirty="0"/>
              <a:t>Datenpaket Device 3</a:t>
            </a:r>
          </a:p>
          <a:p>
            <a:pPr algn="l"/>
            <a:r>
              <a:rPr lang="de-CH" sz="800" dirty="0"/>
              <a:t>{</a:t>
            </a:r>
          </a:p>
          <a:p>
            <a:pPr algn="l"/>
            <a:r>
              <a:rPr lang="de-CH" sz="800" dirty="0"/>
              <a:t>   scd_30_sensor: {</a:t>
            </a:r>
          </a:p>
          <a:p>
            <a:pPr algn="l"/>
            <a:r>
              <a:rPr lang="de-CH" sz="800" dirty="0"/>
              <a:t>                                    CO2: 1100,</a:t>
            </a:r>
          </a:p>
          <a:p>
            <a:pPr algn="l"/>
            <a:r>
              <a:rPr lang="de-CH" sz="800" dirty="0"/>
              <a:t>                                    </a:t>
            </a:r>
            <a:r>
              <a:rPr lang="de-CH" sz="800" dirty="0" err="1"/>
              <a:t>Temp</a:t>
            </a:r>
            <a:r>
              <a:rPr lang="de-CH" sz="800" dirty="0"/>
              <a:t>: ‘</a:t>
            </a:r>
            <a:r>
              <a:rPr lang="de-CH" sz="800" dirty="0" err="1"/>
              <a:t>read_failed</a:t>
            </a:r>
            <a:r>
              <a:rPr lang="de-CH" sz="800" dirty="0"/>
              <a:t>’,</a:t>
            </a:r>
          </a:p>
          <a:p>
            <a:pPr algn="l"/>
            <a:r>
              <a:rPr lang="de-CH" sz="800" dirty="0"/>
              <a:t>                                    …</a:t>
            </a:r>
          </a:p>
          <a:p>
            <a:pPr algn="l"/>
            <a:r>
              <a:rPr lang="de-CH" sz="800" dirty="0"/>
              <a:t>                              },</a:t>
            </a:r>
          </a:p>
          <a:p>
            <a:pPr algn="l"/>
            <a:r>
              <a:rPr lang="de-CH" sz="800" dirty="0"/>
              <a:t>   …</a:t>
            </a:r>
          </a:p>
          <a:p>
            <a:pPr algn="l"/>
            <a:r>
              <a:rPr lang="de-CH" sz="800" dirty="0"/>
              <a:t>}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0E687B6-65D7-9455-95BD-49D007E2D574}"/>
              </a:ext>
            </a:extLst>
          </p:cNvPr>
          <p:cNvSpPr txBox="1"/>
          <p:nvPr/>
        </p:nvSpPr>
        <p:spPr>
          <a:xfrm>
            <a:off x="7437447" y="3734374"/>
            <a:ext cx="1818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800" b="1" dirty="0"/>
              <a:t>Measurement</a:t>
            </a:r>
          </a:p>
          <a:p>
            <a:pPr algn="l"/>
            <a:r>
              <a:rPr lang="de-CH" sz="800" dirty="0"/>
              <a:t>{</a:t>
            </a:r>
          </a:p>
          <a:p>
            <a:pPr algn="l"/>
            <a:r>
              <a:rPr lang="de-CH" sz="800" dirty="0"/>
              <a:t>   </a:t>
            </a:r>
            <a:r>
              <a:rPr lang="de-CH" sz="800" dirty="0" err="1"/>
              <a:t>Timestamp</a:t>
            </a:r>
            <a:r>
              <a:rPr lang="de-CH" sz="800" dirty="0"/>
              <a:t>: 23.06.2022 13:35:03,</a:t>
            </a:r>
          </a:p>
          <a:p>
            <a:pPr algn="l"/>
            <a:r>
              <a:rPr lang="de-CH" sz="800" dirty="0"/>
              <a:t>   Device 1: …,</a:t>
            </a:r>
          </a:p>
          <a:p>
            <a:pPr algn="l"/>
            <a:r>
              <a:rPr lang="de-CH" sz="800" dirty="0"/>
              <a:t>   Device 2: …,</a:t>
            </a:r>
          </a:p>
          <a:p>
            <a:pPr algn="l"/>
            <a:r>
              <a:rPr lang="de-CH" sz="800" dirty="0"/>
              <a:t>   Device 3: </a:t>
            </a:r>
            <a:r>
              <a:rPr lang="de-CH" sz="800" dirty="0">
                <a:highlight>
                  <a:srgbClr val="FFFF00"/>
                </a:highlight>
              </a:rPr>
              <a:t>DP D3</a:t>
            </a:r>
          </a:p>
          <a:p>
            <a:pPr algn="l"/>
            <a:r>
              <a:rPr lang="de-CH" sz="800" dirty="0"/>
              <a:t>}</a:t>
            </a:r>
          </a:p>
        </p:txBody>
      </p:sp>
      <p:sp>
        <p:nvSpPr>
          <p:cNvPr id="27" name="Flussdiagramm: Prozess 84">
            <a:extLst>
              <a:ext uri="{FF2B5EF4-FFF2-40B4-BE49-F238E27FC236}">
                <a16:creationId xmlns:a16="http://schemas.microsoft.com/office/drawing/2014/main" id="{31CFBCBD-33BC-17AA-281F-2D0B6F6FC8FE}"/>
              </a:ext>
            </a:extLst>
          </p:cNvPr>
          <p:cNvSpPr/>
          <p:nvPr/>
        </p:nvSpPr>
        <p:spPr>
          <a:xfrm>
            <a:off x="6613200" y="4792721"/>
            <a:ext cx="12192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Server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95D27EF-FE5C-AD1F-A43D-5670FFB949B7}"/>
              </a:ext>
            </a:extLst>
          </p:cNvPr>
          <p:cNvCxnSpPr>
            <a:cxnSpLocks/>
            <a:stCxn id="19" idx="2"/>
            <a:endCxn id="27" idx="0"/>
          </p:cNvCxnSpPr>
          <p:nvPr/>
        </p:nvCxnSpPr>
        <p:spPr>
          <a:xfrm>
            <a:off x="7222800" y="3661412"/>
            <a:ext cx="0" cy="11313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BD965747-00E6-02DA-E1F2-F4DFB32CEB4D}"/>
              </a:ext>
            </a:extLst>
          </p:cNvPr>
          <p:cNvSpPr txBox="1"/>
          <p:nvPr/>
        </p:nvSpPr>
        <p:spPr>
          <a:xfrm>
            <a:off x="6333946" y="4015020"/>
            <a:ext cx="733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>
                <a:solidFill>
                  <a:schemeClr val="accent1"/>
                </a:solidFill>
              </a:rPr>
              <a:t>SSL</a:t>
            </a:r>
          </a:p>
        </p:txBody>
      </p:sp>
      <p:sp>
        <p:nvSpPr>
          <p:cNvPr id="30" name="Flussdiagramm: Prozess 90">
            <a:extLst>
              <a:ext uri="{FF2B5EF4-FFF2-40B4-BE49-F238E27FC236}">
                <a16:creationId xmlns:a16="http://schemas.microsoft.com/office/drawing/2014/main" id="{A69CF80B-4F6B-9D98-C9A5-6F4158E832CD}"/>
              </a:ext>
            </a:extLst>
          </p:cNvPr>
          <p:cNvSpPr/>
          <p:nvPr/>
        </p:nvSpPr>
        <p:spPr>
          <a:xfrm>
            <a:off x="6413176" y="5889234"/>
            <a:ext cx="1619249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Datenbank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2E35A03-AED7-7BA0-41B2-05B8AB54982F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222800" y="5405369"/>
            <a:ext cx="1" cy="483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EBC7C9C-1A07-8216-52A4-A6A3A2F333C8}"/>
              </a:ext>
            </a:extLst>
          </p:cNvPr>
          <p:cNvSpPr txBox="1"/>
          <p:nvPr/>
        </p:nvSpPr>
        <p:spPr>
          <a:xfrm>
            <a:off x="6333946" y="5442988"/>
            <a:ext cx="10680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>
                <a:solidFill>
                  <a:schemeClr val="accent1"/>
                </a:solidFill>
              </a:rPr>
              <a:t>HTTP</a:t>
            </a:r>
          </a:p>
        </p:txBody>
      </p:sp>
      <p:sp>
        <p:nvSpPr>
          <p:cNvPr id="33" name="Ellipse 2">
            <a:extLst>
              <a:ext uri="{FF2B5EF4-FFF2-40B4-BE49-F238E27FC236}">
                <a16:creationId xmlns:a16="http://schemas.microsoft.com/office/drawing/2014/main" id="{82D88D4D-6CF0-55A5-DCDD-810872D6A669}"/>
              </a:ext>
            </a:extLst>
          </p:cNvPr>
          <p:cNvSpPr/>
          <p:nvPr/>
        </p:nvSpPr>
        <p:spPr>
          <a:xfrm>
            <a:off x="192377" y="5616133"/>
            <a:ext cx="1091869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Sensor</a:t>
            </a:r>
          </a:p>
        </p:txBody>
      </p:sp>
      <p:sp>
        <p:nvSpPr>
          <p:cNvPr id="34" name="Ellipse 29">
            <a:extLst>
              <a:ext uri="{FF2B5EF4-FFF2-40B4-BE49-F238E27FC236}">
                <a16:creationId xmlns:a16="http://schemas.microsoft.com/office/drawing/2014/main" id="{26EF163B-B8B8-038D-DB60-54EB9281580D}"/>
              </a:ext>
            </a:extLst>
          </p:cNvPr>
          <p:cNvSpPr/>
          <p:nvPr/>
        </p:nvSpPr>
        <p:spPr>
          <a:xfrm>
            <a:off x="1130473" y="4947726"/>
            <a:ext cx="1102021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Sensor</a:t>
            </a:r>
          </a:p>
        </p:txBody>
      </p:sp>
      <p:sp>
        <p:nvSpPr>
          <p:cNvPr id="35" name="Ellipse 30">
            <a:extLst>
              <a:ext uri="{FF2B5EF4-FFF2-40B4-BE49-F238E27FC236}">
                <a16:creationId xmlns:a16="http://schemas.microsoft.com/office/drawing/2014/main" id="{8D25E664-5C54-800C-1915-A163F5DF1210}"/>
              </a:ext>
            </a:extLst>
          </p:cNvPr>
          <p:cNvSpPr/>
          <p:nvPr/>
        </p:nvSpPr>
        <p:spPr>
          <a:xfrm>
            <a:off x="570497" y="6341570"/>
            <a:ext cx="1091869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Sensor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EF4C114-A19B-0259-77D0-DE0670948342}"/>
              </a:ext>
            </a:extLst>
          </p:cNvPr>
          <p:cNvSpPr/>
          <p:nvPr/>
        </p:nvSpPr>
        <p:spPr>
          <a:xfrm>
            <a:off x="2347136" y="5911273"/>
            <a:ext cx="1182159" cy="507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Empfänger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76EE12C-BFFB-6502-CC10-EA09798CF526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1681484" y="5496366"/>
            <a:ext cx="665652" cy="66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7B66CD7-4DC5-6ACF-0B0F-0487AACAFF03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284246" y="5890453"/>
            <a:ext cx="1062890" cy="27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670B6B9-D39E-1FBD-38FF-6D817FD8101F}"/>
              </a:ext>
            </a:extLst>
          </p:cNvPr>
          <p:cNvCxnSpPr>
            <a:cxnSpLocks/>
            <a:stCxn id="35" idx="7"/>
          </p:cNvCxnSpPr>
          <p:nvPr/>
        </p:nvCxnSpPr>
        <p:spPr>
          <a:xfrm flipV="1">
            <a:off x="1502465" y="6164774"/>
            <a:ext cx="844671" cy="25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A45D8D2F-AD80-886B-AFDB-C07C2E146916}"/>
              </a:ext>
            </a:extLst>
          </p:cNvPr>
          <p:cNvSpPr txBox="1"/>
          <p:nvPr/>
        </p:nvSpPr>
        <p:spPr>
          <a:xfrm rot="827863">
            <a:off x="1321622" y="5864364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Bluetooth</a:t>
            </a:r>
          </a:p>
        </p:txBody>
      </p:sp>
      <p:sp>
        <p:nvSpPr>
          <p:cNvPr id="41" name="Freihandform: Form 18">
            <a:extLst>
              <a:ext uri="{FF2B5EF4-FFF2-40B4-BE49-F238E27FC236}">
                <a16:creationId xmlns:a16="http://schemas.microsoft.com/office/drawing/2014/main" id="{142B865C-1C03-D47B-DBD3-FAE07F3FBF19}"/>
              </a:ext>
            </a:extLst>
          </p:cNvPr>
          <p:cNvSpPr/>
          <p:nvPr/>
        </p:nvSpPr>
        <p:spPr>
          <a:xfrm>
            <a:off x="2610772" y="6418274"/>
            <a:ext cx="910404" cy="429768"/>
          </a:xfrm>
          <a:custGeom>
            <a:avLst/>
            <a:gdLst>
              <a:gd name="connsiteX0" fmla="*/ 5148 w 910404"/>
              <a:gd name="connsiteY0" fmla="*/ 0 h 429768"/>
              <a:gd name="connsiteX1" fmla="*/ 96588 w 910404"/>
              <a:gd name="connsiteY1" fmla="*/ 265176 h 429768"/>
              <a:gd name="connsiteX2" fmla="*/ 215460 w 910404"/>
              <a:gd name="connsiteY2" fmla="*/ 274320 h 429768"/>
              <a:gd name="connsiteX3" fmla="*/ 288612 w 910404"/>
              <a:gd name="connsiteY3" fmla="*/ 237744 h 429768"/>
              <a:gd name="connsiteX4" fmla="*/ 206316 w 910404"/>
              <a:gd name="connsiteY4" fmla="*/ 146304 h 429768"/>
              <a:gd name="connsiteX5" fmla="*/ 178884 w 910404"/>
              <a:gd name="connsiteY5" fmla="*/ 192024 h 429768"/>
              <a:gd name="connsiteX6" fmla="*/ 215460 w 910404"/>
              <a:gd name="connsiteY6" fmla="*/ 256032 h 429768"/>
              <a:gd name="connsiteX7" fmla="*/ 233748 w 910404"/>
              <a:gd name="connsiteY7" fmla="*/ 292608 h 429768"/>
              <a:gd name="connsiteX8" fmla="*/ 233748 w 910404"/>
              <a:gd name="connsiteY8" fmla="*/ 393192 h 429768"/>
              <a:gd name="connsiteX9" fmla="*/ 151452 w 910404"/>
              <a:gd name="connsiteY9" fmla="*/ 429768 h 429768"/>
              <a:gd name="connsiteX10" fmla="*/ 78300 w 910404"/>
              <a:gd name="connsiteY10" fmla="*/ 420624 h 429768"/>
              <a:gd name="connsiteX11" fmla="*/ 32580 w 910404"/>
              <a:gd name="connsiteY11" fmla="*/ 283464 h 429768"/>
              <a:gd name="connsiteX12" fmla="*/ 69156 w 910404"/>
              <a:gd name="connsiteY12" fmla="*/ 256032 h 429768"/>
              <a:gd name="connsiteX13" fmla="*/ 242892 w 910404"/>
              <a:gd name="connsiteY13" fmla="*/ 265176 h 429768"/>
              <a:gd name="connsiteX14" fmla="*/ 306900 w 910404"/>
              <a:gd name="connsiteY14" fmla="*/ 310896 h 429768"/>
              <a:gd name="connsiteX15" fmla="*/ 334332 w 910404"/>
              <a:gd name="connsiteY15" fmla="*/ 347472 h 429768"/>
              <a:gd name="connsiteX16" fmla="*/ 398340 w 910404"/>
              <a:gd name="connsiteY16" fmla="*/ 365760 h 429768"/>
              <a:gd name="connsiteX17" fmla="*/ 462348 w 910404"/>
              <a:gd name="connsiteY17" fmla="*/ 292608 h 429768"/>
              <a:gd name="connsiteX18" fmla="*/ 407484 w 910404"/>
              <a:gd name="connsiteY18" fmla="*/ 283464 h 429768"/>
              <a:gd name="connsiteX19" fmla="*/ 471492 w 910404"/>
              <a:gd name="connsiteY19" fmla="*/ 320040 h 429768"/>
              <a:gd name="connsiteX20" fmla="*/ 544644 w 910404"/>
              <a:gd name="connsiteY20" fmla="*/ 356616 h 429768"/>
              <a:gd name="connsiteX21" fmla="*/ 572076 w 910404"/>
              <a:gd name="connsiteY21" fmla="*/ 393192 h 429768"/>
              <a:gd name="connsiteX22" fmla="*/ 535500 w 910404"/>
              <a:gd name="connsiteY22" fmla="*/ 420624 h 429768"/>
              <a:gd name="connsiteX23" fmla="*/ 636084 w 910404"/>
              <a:gd name="connsiteY23" fmla="*/ 301752 h 429768"/>
              <a:gd name="connsiteX24" fmla="*/ 718380 w 910404"/>
              <a:gd name="connsiteY24" fmla="*/ 320040 h 429768"/>
              <a:gd name="connsiteX25" fmla="*/ 754956 w 910404"/>
              <a:gd name="connsiteY25" fmla="*/ 329184 h 429768"/>
              <a:gd name="connsiteX26" fmla="*/ 809820 w 910404"/>
              <a:gd name="connsiteY26" fmla="*/ 338328 h 429768"/>
              <a:gd name="connsiteX27" fmla="*/ 837252 w 910404"/>
              <a:gd name="connsiteY27" fmla="*/ 320040 h 429768"/>
              <a:gd name="connsiteX28" fmla="*/ 800676 w 910404"/>
              <a:gd name="connsiteY28" fmla="*/ 329184 h 429768"/>
              <a:gd name="connsiteX29" fmla="*/ 818964 w 910404"/>
              <a:gd name="connsiteY29" fmla="*/ 384048 h 429768"/>
              <a:gd name="connsiteX30" fmla="*/ 846396 w 910404"/>
              <a:gd name="connsiteY30" fmla="*/ 365760 h 429768"/>
              <a:gd name="connsiteX31" fmla="*/ 855540 w 910404"/>
              <a:gd name="connsiteY31" fmla="*/ 338328 h 429768"/>
              <a:gd name="connsiteX32" fmla="*/ 800676 w 910404"/>
              <a:gd name="connsiteY32" fmla="*/ 384048 h 429768"/>
              <a:gd name="connsiteX33" fmla="*/ 818964 w 910404"/>
              <a:gd name="connsiteY33" fmla="*/ 347472 h 429768"/>
              <a:gd name="connsiteX34" fmla="*/ 855540 w 910404"/>
              <a:gd name="connsiteY34" fmla="*/ 329184 h 429768"/>
              <a:gd name="connsiteX35" fmla="*/ 828108 w 910404"/>
              <a:gd name="connsiteY35" fmla="*/ 384048 h 429768"/>
              <a:gd name="connsiteX36" fmla="*/ 837252 w 910404"/>
              <a:gd name="connsiteY36" fmla="*/ 356616 h 429768"/>
              <a:gd name="connsiteX37" fmla="*/ 818964 w 910404"/>
              <a:gd name="connsiteY37" fmla="*/ 292608 h 429768"/>
              <a:gd name="connsiteX38" fmla="*/ 846396 w 910404"/>
              <a:gd name="connsiteY38" fmla="*/ 310896 h 429768"/>
              <a:gd name="connsiteX39" fmla="*/ 910404 w 910404"/>
              <a:gd name="connsiteY39" fmla="*/ 356616 h 429768"/>
              <a:gd name="connsiteX40" fmla="*/ 864684 w 910404"/>
              <a:gd name="connsiteY40" fmla="*/ 365760 h 429768"/>
              <a:gd name="connsiteX41" fmla="*/ 800676 w 910404"/>
              <a:gd name="connsiteY41" fmla="*/ 356616 h 429768"/>
              <a:gd name="connsiteX42" fmla="*/ 809820 w 910404"/>
              <a:gd name="connsiteY42" fmla="*/ 329184 h 429768"/>
              <a:gd name="connsiteX43" fmla="*/ 855540 w 910404"/>
              <a:gd name="connsiteY43" fmla="*/ 338328 h 429768"/>
              <a:gd name="connsiteX44" fmla="*/ 837252 w 910404"/>
              <a:gd name="connsiteY44" fmla="*/ 365760 h 429768"/>
              <a:gd name="connsiteX45" fmla="*/ 818964 w 910404"/>
              <a:gd name="connsiteY45" fmla="*/ 365760 h 42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10404" h="429768">
                <a:moveTo>
                  <a:pt x="5148" y="0"/>
                </a:moveTo>
                <a:cubicBezTo>
                  <a:pt x="11124" y="137443"/>
                  <a:pt x="-41932" y="221102"/>
                  <a:pt x="96588" y="265176"/>
                </a:cubicBezTo>
                <a:cubicBezTo>
                  <a:pt x="134458" y="277226"/>
                  <a:pt x="175836" y="271272"/>
                  <a:pt x="215460" y="274320"/>
                </a:cubicBezTo>
                <a:cubicBezTo>
                  <a:pt x="239844" y="262128"/>
                  <a:pt x="278825" y="263189"/>
                  <a:pt x="288612" y="237744"/>
                </a:cubicBezTo>
                <a:cubicBezTo>
                  <a:pt x="322709" y="149091"/>
                  <a:pt x="246492" y="153000"/>
                  <a:pt x="206316" y="146304"/>
                </a:cubicBezTo>
                <a:cubicBezTo>
                  <a:pt x="197172" y="161544"/>
                  <a:pt x="177408" y="174313"/>
                  <a:pt x="178884" y="192024"/>
                </a:cubicBezTo>
                <a:cubicBezTo>
                  <a:pt x="180925" y="216513"/>
                  <a:pt x="203693" y="234459"/>
                  <a:pt x="215460" y="256032"/>
                </a:cubicBezTo>
                <a:cubicBezTo>
                  <a:pt x="221987" y="267999"/>
                  <a:pt x="227652" y="280416"/>
                  <a:pt x="233748" y="292608"/>
                </a:cubicBezTo>
                <a:cubicBezTo>
                  <a:pt x="238356" y="315646"/>
                  <a:pt x="255196" y="371744"/>
                  <a:pt x="233748" y="393192"/>
                </a:cubicBezTo>
                <a:cubicBezTo>
                  <a:pt x="212521" y="414419"/>
                  <a:pt x="178884" y="417576"/>
                  <a:pt x="151452" y="429768"/>
                </a:cubicBezTo>
                <a:cubicBezTo>
                  <a:pt x="127068" y="426720"/>
                  <a:pt x="100983" y="430075"/>
                  <a:pt x="78300" y="420624"/>
                </a:cubicBezTo>
                <a:cubicBezTo>
                  <a:pt x="21246" y="396852"/>
                  <a:pt x="36787" y="329737"/>
                  <a:pt x="32580" y="283464"/>
                </a:cubicBezTo>
                <a:cubicBezTo>
                  <a:pt x="44772" y="274320"/>
                  <a:pt x="54698" y="260851"/>
                  <a:pt x="69156" y="256032"/>
                </a:cubicBezTo>
                <a:cubicBezTo>
                  <a:pt x="132864" y="234796"/>
                  <a:pt x="178119" y="253399"/>
                  <a:pt x="242892" y="265176"/>
                </a:cubicBezTo>
                <a:cubicBezTo>
                  <a:pt x="264228" y="280416"/>
                  <a:pt x="287411" y="293356"/>
                  <a:pt x="306900" y="310896"/>
                </a:cubicBezTo>
                <a:cubicBezTo>
                  <a:pt x="318228" y="321091"/>
                  <a:pt x="321264" y="339631"/>
                  <a:pt x="334332" y="347472"/>
                </a:cubicBezTo>
                <a:cubicBezTo>
                  <a:pt x="353360" y="358889"/>
                  <a:pt x="377004" y="359664"/>
                  <a:pt x="398340" y="365760"/>
                </a:cubicBezTo>
                <a:cubicBezTo>
                  <a:pt x="425193" y="361285"/>
                  <a:pt x="507858" y="365424"/>
                  <a:pt x="462348" y="292608"/>
                </a:cubicBezTo>
                <a:cubicBezTo>
                  <a:pt x="452522" y="276886"/>
                  <a:pt x="425772" y="286512"/>
                  <a:pt x="407484" y="283464"/>
                </a:cubicBezTo>
                <a:cubicBezTo>
                  <a:pt x="428820" y="295656"/>
                  <a:pt x="449809" y="308476"/>
                  <a:pt x="471492" y="320040"/>
                </a:cubicBezTo>
                <a:cubicBezTo>
                  <a:pt x="495547" y="332869"/>
                  <a:pt x="522596" y="340581"/>
                  <a:pt x="544644" y="356616"/>
                </a:cubicBezTo>
                <a:cubicBezTo>
                  <a:pt x="556969" y="365580"/>
                  <a:pt x="562932" y="381000"/>
                  <a:pt x="572076" y="393192"/>
                </a:cubicBezTo>
                <a:cubicBezTo>
                  <a:pt x="559884" y="402336"/>
                  <a:pt x="529840" y="434774"/>
                  <a:pt x="535500" y="420624"/>
                </a:cubicBezTo>
                <a:cubicBezTo>
                  <a:pt x="550566" y="382960"/>
                  <a:pt x="606097" y="331739"/>
                  <a:pt x="636084" y="301752"/>
                </a:cubicBezTo>
                <a:lnTo>
                  <a:pt x="718380" y="320040"/>
                </a:lnTo>
                <a:cubicBezTo>
                  <a:pt x="730625" y="322866"/>
                  <a:pt x="742633" y="326719"/>
                  <a:pt x="754956" y="329184"/>
                </a:cubicBezTo>
                <a:cubicBezTo>
                  <a:pt x="773136" y="332820"/>
                  <a:pt x="791532" y="335280"/>
                  <a:pt x="809820" y="338328"/>
                </a:cubicBezTo>
                <a:cubicBezTo>
                  <a:pt x="818964" y="332232"/>
                  <a:pt x="845023" y="327811"/>
                  <a:pt x="837252" y="320040"/>
                </a:cubicBezTo>
                <a:cubicBezTo>
                  <a:pt x="828366" y="311154"/>
                  <a:pt x="804128" y="317100"/>
                  <a:pt x="800676" y="329184"/>
                </a:cubicBezTo>
                <a:cubicBezTo>
                  <a:pt x="795380" y="347720"/>
                  <a:pt x="812868" y="365760"/>
                  <a:pt x="818964" y="384048"/>
                </a:cubicBezTo>
                <a:cubicBezTo>
                  <a:pt x="828108" y="377952"/>
                  <a:pt x="839531" y="374342"/>
                  <a:pt x="846396" y="365760"/>
                </a:cubicBezTo>
                <a:cubicBezTo>
                  <a:pt x="852417" y="358234"/>
                  <a:pt x="864489" y="334748"/>
                  <a:pt x="855540" y="338328"/>
                </a:cubicBezTo>
                <a:cubicBezTo>
                  <a:pt x="833437" y="347169"/>
                  <a:pt x="818964" y="368808"/>
                  <a:pt x="800676" y="384048"/>
                </a:cubicBezTo>
                <a:cubicBezTo>
                  <a:pt x="806772" y="371856"/>
                  <a:pt x="809325" y="357111"/>
                  <a:pt x="818964" y="347472"/>
                </a:cubicBezTo>
                <a:cubicBezTo>
                  <a:pt x="828603" y="337833"/>
                  <a:pt x="852234" y="315960"/>
                  <a:pt x="855540" y="329184"/>
                </a:cubicBezTo>
                <a:cubicBezTo>
                  <a:pt x="860499" y="349020"/>
                  <a:pt x="839450" y="367035"/>
                  <a:pt x="828108" y="384048"/>
                </a:cubicBezTo>
                <a:cubicBezTo>
                  <a:pt x="822761" y="392068"/>
                  <a:pt x="834204" y="365760"/>
                  <a:pt x="837252" y="356616"/>
                </a:cubicBezTo>
                <a:cubicBezTo>
                  <a:pt x="812383" y="350399"/>
                  <a:pt x="750057" y="347733"/>
                  <a:pt x="818964" y="292608"/>
                </a:cubicBezTo>
                <a:cubicBezTo>
                  <a:pt x="827546" y="285743"/>
                  <a:pt x="837953" y="303861"/>
                  <a:pt x="846396" y="310896"/>
                </a:cubicBezTo>
                <a:cubicBezTo>
                  <a:pt x="902002" y="357234"/>
                  <a:pt x="842724" y="322776"/>
                  <a:pt x="910404" y="356616"/>
                </a:cubicBezTo>
                <a:lnTo>
                  <a:pt x="864684" y="365760"/>
                </a:lnTo>
                <a:cubicBezTo>
                  <a:pt x="843348" y="362712"/>
                  <a:pt x="818609" y="368571"/>
                  <a:pt x="800676" y="356616"/>
                </a:cubicBezTo>
                <a:cubicBezTo>
                  <a:pt x="792656" y="351269"/>
                  <a:pt x="800676" y="332232"/>
                  <a:pt x="809820" y="329184"/>
                </a:cubicBezTo>
                <a:cubicBezTo>
                  <a:pt x="824564" y="324269"/>
                  <a:pt x="840300" y="335280"/>
                  <a:pt x="855540" y="338328"/>
                </a:cubicBezTo>
                <a:cubicBezTo>
                  <a:pt x="859539" y="354323"/>
                  <a:pt x="882345" y="401835"/>
                  <a:pt x="837252" y="365760"/>
                </a:cubicBezTo>
                <a:cubicBezTo>
                  <a:pt x="813892" y="347072"/>
                  <a:pt x="818964" y="313732"/>
                  <a:pt x="818964" y="3657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Ellipse 50">
            <a:extLst>
              <a:ext uri="{FF2B5EF4-FFF2-40B4-BE49-F238E27FC236}">
                <a16:creationId xmlns:a16="http://schemas.microsoft.com/office/drawing/2014/main" id="{268E2A9F-57F7-EAFA-2FB6-C31881B9CF26}"/>
              </a:ext>
            </a:extLst>
          </p:cNvPr>
          <p:cNvSpPr/>
          <p:nvPr/>
        </p:nvSpPr>
        <p:spPr>
          <a:xfrm>
            <a:off x="3529298" y="6512731"/>
            <a:ext cx="1530917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Datenbank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F758E10D-2A4C-3A10-C1A8-58A539A95DB7}"/>
              </a:ext>
            </a:extLst>
          </p:cNvPr>
          <p:cNvSpPr txBox="1"/>
          <p:nvPr/>
        </p:nvSpPr>
        <p:spPr>
          <a:xfrm>
            <a:off x="694500" y="1655887"/>
            <a:ext cx="50618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600" b="1" kern="0" dirty="0"/>
              <a:t>Anforderungen an System: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Erfassung der Luftqualität und </a:t>
            </a:r>
            <a:r>
              <a:rPr lang="de-DE" sz="1400" b="0" kern="0" dirty="0" err="1"/>
              <a:t>Persistierung</a:t>
            </a:r>
            <a:r>
              <a:rPr lang="de-DE" sz="1400" b="0" kern="0" dirty="0"/>
              <a:t> in DB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Fehlermeldung &lt; 24h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Erfassen von geöffneten Fenstern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Messung an mehreren Orten im Raum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Detaillierte Fehlermeldung</a:t>
            </a:r>
          </a:p>
          <a:p>
            <a:pPr marL="342900" indent="-342900" algn="l">
              <a:buFontTx/>
              <a:buChar char="-"/>
            </a:pPr>
            <a:r>
              <a:rPr lang="de-DE" sz="1400" b="0" kern="0" dirty="0"/>
              <a:t>Möglichst einfaches Setup (Auf-/Abbau)</a:t>
            </a:r>
          </a:p>
        </p:txBody>
      </p:sp>
    </p:spTree>
    <p:extLst>
      <p:ext uri="{BB962C8B-B14F-4D97-AF65-F5344CB8AC3E}">
        <p14:creationId xmlns:p14="http://schemas.microsoft.com/office/powerpoint/2010/main" val="34745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98 0 " pathEditMode="relative" ptsTypes="AA">
                                      <p:cBhvr>
                                        <p:cTn id="1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/>
      <p:bldP spid="18" grpId="0"/>
      <p:bldP spid="19" grpId="0" animBg="1"/>
      <p:bldP spid="24" grpId="0"/>
      <p:bldP spid="25" grpId="0" animBg="1"/>
      <p:bldP spid="26" grpId="0"/>
      <p:bldP spid="27" grpId="0" animBg="1"/>
      <p:bldP spid="29" grpId="0"/>
      <p:bldP spid="30" grpId="0" animBg="1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0" grpId="0"/>
      <p:bldP spid="40" grpId="1"/>
      <p:bldP spid="41" grpId="0" animBg="1"/>
      <p:bldP spid="41" grpId="1" animBg="1"/>
      <p:bldP spid="42" grpId="0" animBg="1"/>
      <p:bldP spid="42" grpId="1" animBg="1"/>
    </p:bldLst>
  </p:timing>
</p:sld>
</file>

<file path=ppt/theme/theme1.xml><?xml version="1.0" encoding="utf-8"?>
<a:theme xmlns:a="http://schemas.openxmlformats.org/drawingml/2006/main" name="APS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T-PP.potx" id="{C450DF37-B5BD-4214-87D9-EFF133D7C8EB}" vid="{C0860357-F140-48A6-A9DE-C6A3F202C042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8676A823245664FA86D7482070852B2" ma:contentTypeVersion="7" ma:contentTypeDescription="Ein neues Dokument erstellen." ma:contentTypeScope="" ma:versionID="f73e1c4986ce1dede1070191fd31e8df">
  <xsd:schema xmlns:xsd="http://www.w3.org/2001/XMLSchema" xmlns:xs="http://www.w3.org/2001/XMLSchema" xmlns:p="http://schemas.microsoft.com/office/2006/metadata/properties" xmlns:ns2="b5d58a50-5c1a-426c-9a9d-0e66ba6a8c2c" xmlns:ns3="283433da-9970-4f2b-9e37-55d58ca312e5" targetNamespace="http://schemas.microsoft.com/office/2006/metadata/properties" ma:root="true" ma:fieldsID="b3ea3e5b299114ef1c18ca3461bce611" ns2:_="" ns3:_="">
    <xsd:import namespace="b5d58a50-5c1a-426c-9a9d-0e66ba6a8c2c"/>
    <xsd:import namespace="283433da-9970-4f2b-9e37-55d58ca312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58a50-5c1a-426c-9a9d-0e66ba6a8c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3433da-9970-4f2b-9e37-55d58ca31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BB9091-165A-4395-A00F-1ECE53A438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d58a50-5c1a-426c-9a9d-0e66ba6a8c2c"/>
    <ds:schemaRef ds:uri="283433da-9970-4f2b-9e37-55d58ca312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4AFF31-8E32-4607-8DA5-F53690CB721B}">
  <ds:schemaRefs>
    <ds:schemaRef ds:uri="http://schemas.microsoft.com/office/2006/documentManagement/types"/>
    <ds:schemaRef ds:uri="283433da-9970-4f2b-9e37-55d58ca312e5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5d58a50-5c1a-426c-9a9d-0e66ba6a8c2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9AB8FE-BD0C-400C-B543-7D7BB2885D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APS-PP</Template>
  <TotalTime>0</TotalTime>
  <Words>1122</Words>
  <Application>Microsoft Office PowerPoint</Application>
  <PresentationFormat>Benutzerdefiniert</PresentationFormat>
  <Paragraphs>218</Paragraphs>
  <Slides>22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4" baseType="lpstr">
      <vt:lpstr>Arial</vt:lpstr>
      <vt:lpstr>APS-PP</vt:lpstr>
      <vt:lpstr>Smartclassroom</vt:lpstr>
      <vt:lpstr>Team Krokodil</vt:lpstr>
      <vt:lpstr>Einleitung</vt:lpstr>
      <vt:lpstr>Ablauf</vt:lpstr>
      <vt:lpstr>Auftrag</vt:lpstr>
      <vt:lpstr>Messumgebung</vt:lpstr>
      <vt:lpstr>Kabellose Übertragung</vt:lpstr>
      <vt:lpstr>Gehäuse</vt:lpstr>
      <vt:lpstr>Lösungsansatz</vt:lpstr>
      <vt:lpstr>Ablauf einer Messung</vt:lpstr>
      <vt:lpstr>Datenbank</vt:lpstr>
      <vt:lpstr>Zusammenhang zwischen Luftqualität und Lüftungs-Frequenz</vt:lpstr>
      <vt:lpstr>Zusammenhang zwischen Luftqualität und Lüftungs-Frequenz</vt:lpstr>
      <vt:lpstr>Zusammenhang zwischen Luftqualität und Lüftungs-Frequenz</vt:lpstr>
      <vt:lpstr>Luftqualität in Abhängigkeit mit Anzahl Personen im Raum</vt:lpstr>
      <vt:lpstr>Luftqualität in Abhängigkeit mit Anzahl Personen im Raum</vt:lpstr>
      <vt:lpstr>Optimaler Zeitpunkt zum Lüften</vt:lpstr>
      <vt:lpstr>Optimale Zeit des Lüftens</vt:lpstr>
      <vt:lpstr>Welche weiteren Erkenntnisse lassen sich ableiten?</vt:lpstr>
      <vt:lpstr>Bestätigung / Widerlegung Ergebnisse Dritter</vt:lpstr>
      <vt:lpstr>Fazit</vt:lpstr>
      <vt:lpstr>Vielen Dank für Ihre Aufmerksamkeit. 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Effektives Feedback mittels Screen Capture Video</dc:title>
  <dc:creator>Czarnecki Stefan</dc:creator>
  <cp:lastModifiedBy>Yannic Lais</cp:lastModifiedBy>
  <cp:revision>106</cp:revision>
  <cp:lastPrinted>2020-11-23T07:07:13Z</cp:lastPrinted>
  <dcterms:created xsi:type="dcterms:W3CDTF">2020-08-18T11:51:47Z</dcterms:created>
  <dcterms:modified xsi:type="dcterms:W3CDTF">2022-06-30T07:13:38Z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0x010100A8676A823245664FA86D7482070852B2</vt:lpwstr>
  </property>
</Properties>
</file>